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67" r:id="rId2"/>
    <p:sldId id="426" r:id="rId3"/>
    <p:sldId id="299" r:id="rId4"/>
    <p:sldId id="353" r:id="rId5"/>
    <p:sldId id="416" r:id="rId6"/>
    <p:sldId id="424" r:id="rId7"/>
    <p:sldId id="381" r:id="rId8"/>
    <p:sldId id="382" r:id="rId9"/>
    <p:sldId id="421" r:id="rId10"/>
    <p:sldId id="383" r:id="rId11"/>
    <p:sldId id="390" r:id="rId12"/>
    <p:sldId id="419" r:id="rId13"/>
    <p:sldId id="384" r:id="rId14"/>
    <p:sldId id="386" r:id="rId15"/>
    <p:sldId id="392" r:id="rId16"/>
    <p:sldId id="387" r:id="rId17"/>
    <p:sldId id="394" r:id="rId18"/>
    <p:sldId id="388" r:id="rId19"/>
    <p:sldId id="395" r:id="rId20"/>
    <p:sldId id="389" r:id="rId21"/>
    <p:sldId id="420" r:id="rId22"/>
    <p:sldId id="397" r:id="rId23"/>
    <p:sldId id="399" r:id="rId24"/>
    <p:sldId id="396" r:id="rId25"/>
    <p:sldId id="398" r:id="rId26"/>
    <p:sldId id="422" r:id="rId27"/>
    <p:sldId id="414" r:id="rId28"/>
    <p:sldId id="365" r:id="rId29"/>
    <p:sldId id="430" r:id="rId30"/>
    <p:sldId id="433" r:id="rId31"/>
    <p:sldId id="436" r:id="rId32"/>
    <p:sldId id="439" r:id="rId33"/>
    <p:sldId id="369" r:id="rId34"/>
    <p:sldId id="368" r:id="rId35"/>
    <p:sldId id="443" r:id="rId36"/>
    <p:sldId id="442" r:id="rId37"/>
    <p:sldId id="423" r:id="rId38"/>
    <p:sldId id="324" r:id="rId39"/>
    <p:sldId id="325" r:id="rId40"/>
    <p:sldId id="291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57C2CA38-7478-4384-A3CC-11FFD1EDC751}">
          <p14:sldIdLst>
            <p14:sldId id="267"/>
          </p14:sldIdLst>
        </p14:section>
        <p14:section name="Lucas" id="{30C7678F-6EE6-4DD5-B132-7C6B89DFF991}">
          <p14:sldIdLst>
            <p14:sldId id="426"/>
            <p14:sldId id="299"/>
            <p14:sldId id="353"/>
            <p14:sldId id="416"/>
          </p14:sldIdLst>
        </p14:section>
        <p14:section name="Nycolas" id="{6325773F-EE83-4445-A412-6D0A5DA8D717}">
          <p14:sldIdLst>
            <p14:sldId id="424"/>
            <p14:sldId id="381"/>
            <p14:sldId id="382"/>
            <p14:sldId id="421"/>
            <p14:sldId id="383"/>
            <p14:sldId id="390"/>
            <p14:sldId id="419"/>
            <p14:sldId id="384"/>
            <p14:sldId id="386"/>
            <p14:sldId id="392"/>
            <p14:sldId id="387"/>
            <p14:sldId id="394"/>
            <p14:sldId id="388"/>
            <p14:sldId id="395"/>
            <p14:sldId id="389"/>
            <p14:sldId id="420"/>
            <p14:sldId id="397"/>
            <p14:sldId id="399"/>
            <p14:sldId id="396"/>
            <p14:sldId id="398"/>
          </p14:sldIdLst>
        </p14:section>
        <p14:section name="Anderson" id="{D499D28A-E45D-4400-8632-D27B1D2B9F11}">
          <p14:sldIdLst>
            <p14:sldId id="422"/>
            <p14:sldId id="414"/>
            <p14:sldId id="365"/>
            <p14:sldId id="430"/>
            <p14:sldId id="433"/>
            <p14:sldId id="436"/>
            <p14:sldId id="439"/>
            <p14:sldId id="369"/>
            <p14:sldId id="368"/>
            <p14:sldId id="443"/>
          </p14:sldIdLst>
        </p14:section>
        <p14:section name="Rodolfo" id="{939B0641-B3CE-4A9B-A3B5-A0C2DFB9832F}">
          <p14:sldIdLst>
            <p14:sldId id="442"/>
          </p14:sldIdLst>
        </p14:section>
        <p14:section name="Lucas" id="{DCC21FC2-3BA7-4642-A534-873DCADF6CF1}">
          <p14:sldIdLst>
            <p14:sldId id="423"/>
            <p14:sldId id="324"/>
            <p14:sldId id="325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0028" autoAdjust="0"/>
  </p:normalViewPr>
  <p:slideViewPr>
    <p:cSldViewPr snapToGrid="0">
      <p:cViewPr>
        <p:scale>
          <a:sx n="66" d="100"/>
          <a:sy n="66" d="100"/>
        </p:scale>
        <p:origin x="544" y="-3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3.png"/><Relationship Id="rId7" Type="http://schemas.openxmlformats.org/officeDocument/2006/relationships/image" Target="../media/image72.png"/><Relationship Id="rId12" Type="http://schemas.openxmlformats.org/officeDocument/2006/relationships/image" Target="../media/image16.sv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6.svg"/><Relationship Id="rId11" Type="http://schemas.openxmlformats.org/officeDocument/2006/relationships/image" Target="../media/image15.png"/><Relationship Id="rId5" Type="http://schemas.openxmlformats.org/officeDocument/2006/relationships/image" Target="../media/image65.png"/><Relationship Id="rId10" Type="http://schemas.openxmlformats.org/officeDocument/2006/relationships/image" Target="../media/image79.svg"/><Relationship Id="rId4" Type="http://schemas.openxmlformats.org/officeDocument/2006/relationships/image" Target="../media/image64.svg"/><Relationship Id="rId9" Type="http://schemas.openxmlformats.org/officeDocument/2006/relationships/image" Target="../media/image78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96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4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svg"/><Relationship Id="rId1" Type="http://schemas.openxmlformats.org/officeDocument/2006/relationships/image" Target="../media/image110.png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3.png"/><Relationship Id="rId7" Type="http://schemas.openxmlformats.org/officeDocument/2006/relationships/image" Target="../media/image72.png"/><Relationship Id="rId12" Type="http://schemas.openxmlformats.org/officeDocument/2006/relationships/image" Target="../media/image16.sv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6.svg"/><Relationship Id="rId11" Type="http://schemas.openxmlformats.org/officeDocument/2006/relationships/image" Target="../media/image15.png"/><Relationship Id="rId5" Type="http://schemas.openxmlformats.org/officeDocument/2006/relationships/image" Target="../media/image65.png"/><Relationship Id="rId10" Type="http://schemas.openxmlformats.org/officeDocument/2006/relationships/image" Target="../media/image79.svg"/><Relationship Id="rId4" Type="http://schemas.openxmlformats.org/officeDocument/2006/relationships/image" Target="../media/image64.svg"/><Relationship Id="rId9" Type="http://schemas.openxmlformats.org/officeDocument/2006/relationships/image" Target="../media/image78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96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4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svg"/><Relationship Id="rId1" Type="http://schemas.openxmlformats.org/officeDocument/2006/relationships/image" Target="../media/image110.png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3BB598-0B50-4EDF-9284-E7D5DB0169EB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D56020-FD32-43CD-AF25-BE2537F7EB31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>
              <a:solidFill>
                <a:schemeClr val="bg2"/>
              </a:solidFill>
            </a:rPr>
            <a:t>Essencial na engenharia elétrica, especialmente no setor industrial.</a:t>
          </a:r>
          <a:endParaRPr lang="en-US" dirty="0">
            <a:solidFill>
              <a:schemeClr val="bg2"/>
            </a:solidFill>
          </a:endParaRPr>
        </a:p>
      </dgm:t>
    </dgm:pt>
    <dgm:pt modelId="{270F7EB6-0B28-4108-A4DB-C158965F0FB3}" type="parTrans" cxnId="{135CE9F9-9C58-46FF-BCD5-2C84C886A8F7}">
      <dgm:prSet/>
      <dgm:spPr/>
      <dgm:t>
        <a:bodyPr/>
        <a:lstStyle/>
        <a:p>
          <a:endParaRPr lang="en-US"/>
        </a:p>
      </dgm:t>
    </dgm:pt>
    <dgm:pt modelId="{B083F5F4-C025-4734-A570-FC929F052D6D}" type="sibTrans" cxnId="{135CE9F9-9C58-46FF-BCD5-2C84C886A8F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932C3C0-06D0-49C9-A23F-1B587FDF9440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>
              <a:solidFill>
                <a:schemeClr val="bg2"/>
              </a:solidFill>
            </a:rPr>
            <a:t>Motores de indução são amplamente usados devido à robustez, simplicidade e eficiência.</a:t>
          </a:r>
          <a:endParaRPr lang="en-US" dirty="0">
            <a:solidFill>
              <a:schemeClr val="bg2"/>
            </a:solidFill>
          </a:endParaRPr>
        </a:p>
      </dgm:t>
    </dgm:pt>
    <dgm:pt modelId="{8071297B-FB25-461E-ACC3-72067F83526B}" type="parTrans" cxnId="{95DF0F4B-077B-46B3-B648-D31AAF02924F}">
      <dgm:prSet/>
      <dgm:spPr/>
      <dgm:t>
        <a:bodyPr/>
        <a:lstStyle/>
        <a:p>
          <a:endParaRPr lang="en-US"/>
        </a:p>
      </dgm:t>
    </dgm:pt>
    <dgm:pt modelId="{BBD9DCB4-A914-4CEC-B0D8-77FE220D9C61}" type="sibTrans" cxnId="{95DF0F4B-077B-46B3-B648-D31AAF02924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1E24AF4-EF99-41B7-B91C-914448F8D885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>
              <a:solidFill>
                <a:schemeClr val="bg2"/>
              </a:solidFill>
            </a:rPr>
            <a:t>Representam a maior parte do consumo de eletricidade industrial (~70% segundo a IEA, 2019).</a:t>
          </a:r>
          <a:endParaRPr lang="en-US" dirty="0">
            <a:solidFill>
              <a:schemeClr val="bg2"/>
            </a:solidFill>
          </a:endParaRPr>
        </a:p>
      </dgm:t>
    </dgm:pt>
    <dgm:pt modelId="{EF31262D-5EC3-468A-BB72-C6EBA66CA2E7}" type="parTrans" cxnId="{FC499AB9-6707-44B4-A77A-D374DA200EF6}">
      <dgm:prSet/>
      <dgm:spPr/>
      <dgm:t>
        <a:bodyPr/>
        <a:lstStyle/>
        <a:p>
          <a:endParaRPr lang="en-US"/>
        </a:p>
      </dgm:t>
    </dgm:pt>
    <dgm:pt modelId="{A58B53FE-4549-40AA-94A0-E25E4E5F7CA9}" type="sibTrans" cxnId="{FC499AB9-6707-44B4-A77A-D374DA200EF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296EF6D-89C8-49F2-861B-0FDBAC0329C6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>
              <a:solidFill>
                <a:schemeClr val="bg2"/>
              </a:solidFill>
            </a:rPr>
            <a:t>Impactam diretamente os custos operacionais e a produtividade.</a:t>
          </a:r>
          <a:endParaRPr lang="en-US" dirty="0">
            <a:solidFill>
              <a:schemeClr val="bg2"/>
            </a:solidFill>
          </a:endParaRPr>
        </a:p>
      </dgm:t>
    </dgm:pt>
    <dgm:pt modelId="{39F01940-CADD-43A3-972D-0A1980DEE2C8}" type="parTrans" cxnId="{B454ADBA-287A-4B86-9851-5150DD67B53A}">
      <dgm:prSet/>
      <dgm:spPr/>
      <dgm:t>
        <a:bodyPr/>
        <a:lstStyle/>
        <a:p>
          <a:endParaRPr lang="en-US"/>
        </a:p>
      </dgm:t>
    </dgm:pt>
    <dgm:pt modelId="{0992F99B-22D9-4A4E-829D-0C7970D22289}" type="sibTrans" cxnId="{B454ADBA-287A-4B86-9851-5150DD67B53A}">
      <dgm:prSet/>
      <dgm:spPr/>
      <dgm:t>
        <a:bodyPr/>
        <a:lstStyle/>
        <a:p>
          <a:endParaRPr lang="en-US"/>
        </a:p>
      </dgm:t>
    </dgm:pt>
    <dgm:pt modelId="{98DAEAD6-DD92-49AB-8DAE-41C36FF7CDCE}" type="pres">
      <dgm:prSet presAssocID="{C63BB598-0B50-4EDF-9284-E7D5DB0169EB}" presName="root" presStyleCnt="0">
        <dgm:presLayoutVars>
          <dgm:dir/>
          <dgm:resizeHandles val="exact"/>
        </dgm:presLayoutVars>
      </dgm:prSet>
      <dgm:spPr/>
    </dgm:pt>
    <dgm:pt modelId="{ACB816C2-BB57-4458-BD8D-774B871B2802}" type="pres">
      <dgm:prSet presAssocID="{C63BB598-0B50-4EDF-9284-E7D5DB0169EB}" presName="container" presStyleCnt="0">
        <dgm:presLayoutVars>
          <dgm:dir/>
          <dgm:resizeHandles val="exact"/>
        </dgm:presLayoutVars>
      </dgm:prSet>
      <dgm:spPr/>
    </dgm:pt>
    <dgm:pt modelId="{947E282B-06AB-4138-96F4-424DC35EFA25}" type="pres">
      <dgm:prSet presAssocID="{1ED56020-FD32-43CD-AF25-BE2537F7EB31}" presName="compNode" presStyleCnt="0"/>
      <dgm:spPr/>
    </dgm:pt>
    <dgm:pt modelId="{06B2BC18-56E4-4437-96BC-D0CC9341A13D}" type="pres">
      <dgm:prSet presAssocID="{1ED56020-FD32-43CD-AF25-BE2537F7EB31}" presName="iconBgRect" presStyleLbl="bgShp" presStyleIdx="0" presStyleCnt="4"/>
      <dgm:spPr/>
    </dgm:pt>
    <dgm:pt modelId="{DA9BB250-8A1F-49E3-A5E5-10994AEC8870}" type="pres">
      <dgm:prSet presAssocID="{1ED56020-FD32-43CD-AF25-BE2537F7EB3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balhador de construção estrutura de tópicos"/>
        </a:ext>
      </dgm:extLst>
    </dgm:pt>
    <dgm:pt modelId="{96DA1E1E-B86C-44FC-9779-62F3ACFF5246}" type="pres">
      <dgm:prSet presAssocID="{1ED56020-FD32-43CD-AF25-BE2537F7EB31}" presName="spaceRect" presStyleCnt="0"/>
      <dgm:spPr/>
    </dgm:pt>
    <dgm:pt modelId="{8BC39793-42FC-4F06-9CD9-F7BD629E3DD0}" type="pres">
      <dgm:prSet presAssocID="{1ED56020-FD32-43CD-AF25-BE2537F7EB31}" presName="textRect" presStyleLbl="revTx" presStyleIdx="0" presStyleCnt="4">
        <dgm:presLayoutVars>
          <dgm:chMax val="1"/>
          <dgm:chPref val="1"/>
        </dgm:presLayoutVars>
      </dgm:prSet>
      <dgm:spPr/>
    </dgm:pt>
    <dgm:pt modelId="{C499A3C2-913E-4BD3-BEBF-9E7DDC2EA293}" type="pres">
      <dgm:prSet presAssocID="{B083F5F4-C025-4734-A570-FC929F052D6D}" presName="sibTrans" presStyleLbl="sibTrans2D1" presStyleIdx="0" presStyleCnt="0"/>
      <dgm:spPr/>
    </dgm:pt>
    <dgm:pt modelId="{014F2887-6A5F-4F27-B2FF-FAAAA99665B7}" type="pres">
      <dgm:prSet presAssocID="{B932C3C0-06D0-49C9-A23F-1B587FDF9440}" presName="compNode" presStyleCnt="0"/>
      <dgm:spPr/>
    </dgm:pt>
    <dgm:pt modelId="{AC2ED885-5F13-41AA-A477-FFEFC9BFEAC9}" type="pres">
      <dgm:prSet presAssocID="{B932C3C0-06D0-49C9-A23F-1B587FDF9440}" presName="iconBgRect" presStyleLbl="bgShp" presStyleIdx="1" presStyleCnt="4"/>
      <dgm:spPr>
        <a:ln>
          <a:noFill/>
        </a:ln>
      </dgm:spPr>
    </dgm:pt>
    <dgm:pt modelId="{BA95CF2A-953F-4132-855C-22BFE198299A}" type="pres">
      <dgm:prSet presAssocID="{B932C3C0-06D0-49C9-A23F-1B587FDF94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ábrica estrutura de tópicos"/>
        </a:ext>
      </dgm:extLst>
    </dgm:pt>
    <dgm:pt modelId="{0C873323-3502-48C4-8627-C6A5DF291495}" type="pres">
      <dgm:prSet presAssocID="{B932C3C0-06D0-49C9-A23F-1B587FDF9440}" presName="spaceRect" presStyleCnt="0"/>
      <dgm:spPr/>
    </dgm:pt>
    <dgm:pt modelId="{6437CAB8-D734-49B7-9A86-913514EDF3C2}" type="pres">
      <dgm:prSet presAssocID="{B932C3C0-06D0-49C9-A23F-1B587FDF9440}" presName="textRect" presStyleLbl="revTx" presStyleIdx="1" presStyleCnt="4">
        <dgm:presLayoutVars>
          <dgm:chMax val="1"/>
          <dgm:chPref val="1"/>
        </dgm:presLayoutVars>
      </dgm:prSet>
      <dgm:spPr/>
    </dgm:pt>
    <dgm:pt modelId="{CE305145-B15A-4F31-BE71-F44905918DEC}" type="pres">
      <dgm:prSet presAssocID="{BBD9DCB4-A914-4CEC-B0D8-77FE220D9C61}" presName="sibTrans" presStyleLbl="sibTrans2D1" presStyleIdx="0" presStyleCnt="0"/>
      <dgm:spPr/>
    </dgm:pt>
    <dgm:pt modelId="{A3CDDCB7-A4F8-453B-82F5-E4E3C45F927D}" type="pres">
      <dgm:prSet presAssocID="{21E24AF4-EF99-41B7-B91C-914448F8D885}" presName="compNode" presStyleCnt="0"/>
      <dgm:spPr/>
    </dgm:pt>
    <dgm:pt modelId="{D749445F-75B7-4CA0-8F8D-A9DA0459E995}" type="pres">
      <dgm:prSet presAssocID="{21E24AF4-EF99-41B7-B91C-914448F8D885}" presName="iconBgRect" presStyleLbl="bgShp" presStyleIdx="2" presStyleCnt="4"/>
      <dgm:spPr/>
    </dgm:pt>
    <dgm:pt modelId="{BD997B73-DAE4-414E-AD7C-E24BE7363D6F}" type="pres">
      <dgm:prSet presAssocID="{21E24AF4-EF99-41B7-B91C-914448F8D88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âmpada Fluorescente estrutura de tópicos"/>
        </a:ext>
      </dgm:extLst>
    </dgm:pt>
    <dgm:pt modelId="{08C98BC7-4317-427D-9144-0D417B6328EF}" type="pres">
      <dgm:prSet presAssocID="{21E24AF4-EF99-41B7-B91C-914448F8D885}" presName="spaceRect" presStyleCnt="0"/>
      <dgm:spPr/>
    </dgm:pt>
    <dgm:pt modelId="{08ACA418-7DEE-4887-9937-33A278E9C94A}" type="pres">
      <dgm:prSet presAssocID="{21E24AF4-EF99-41B7-B91C-914448F8D885}" presName="textRect" presStyleLbl="revTx" presStyleIdx="2" presStyleCnt="4">
        <dgm:presLayoutVars>
          <dgm:chMax val="1"/>
          <dgm:chPref val="1"/>
        </dgm:presLayoutVars>
      </dgm:prSet>
      <dgm:spPr/>
    </dgm:pt>
    <dgm:pt modelId="{C9658BBB-E5A2-456E-865E-BF03187ADDA4}" type="pres">
      <dgm:prSet presAssocID="{A58B53FE-4549-40AA-94A0-E25E4E5F7CA9}" presName="sibTrans" presStyleLbl="sibTrans2D1" presStyleIdx="0" presStyleCnt="0"/>
      <dgm:spPr/>
    </dgm:pt>
    <dgm:pt modelId="{A853F6DE-FB2F-497A-B6D2-C14AE976E648}" type="pres">
      <dgm:prSet presAssocID="{D296EF6D-89C8-49F2-861B-0FDBAC0329C6}" presName="compNode" presStyleCnt="0"/>
      <dgm:spPr/>
    </dgm:pt>
    <dgm:pt modelId="{15B344F3-07D2-4367-928C-3B5FF2648C79}" type="pres">
      <dgm:prSet presAssocID="{D296EF6D-89C8-49F2-861B-0FDBAC0329C6}" presName="iconBgRect" presStyleLbl="bgShp" presStyleIdx="3" presStyleCnt="4"/>
      <dgm:spPr/>
    </dgm:pt>
    <dgm:pt modelId="{A0ED29BD-844E-4774-A05E-9AA4759C0EDF}" type="pres">
      <dgm:prSet presAssocID="{D296EF6D-89C8-49F2-861B-0FDBAC0329C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nheiro estrutura de tópicos"/>
        </a:ext>
      </dgm:extLst>
    </dgm:pt>
    <dgm:pt modelId="{41428C34-8EF0-4080-8990-159B51268F68}" type="pres">
      <dgm:prSet presAssocID="{D296EF6D-89C8-49F2-861B-0FDBAC0329C6}" presName="spaceRect" presStyleCnt="0"/>
      <dgm:spPr/>
    </dgm:pt>
    <dgm:pt modelId="{94A7C672-F748-4EF4-97E7-70A17820344B}" type="pres">
      <dgm:prSet presAssocID="{D296EF6D-89C8-49F2-861B-0FDBAC0329C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7231923-28CF-4BFE-BBA1-087978B50EEC}" type="presOf" srcId="{C63BB598-0B50-4EDF-9284-E7D5DB0169EB}" destId="{98DAEAD6-DD92-49AB-8DAE-41C36FF7CDCE}" srcOrd="0" destOrd="0" presId="urn:microsoft.com/office/officeart/2018/2/layout/IconCircleList"/>
    <dgm:cxn modelId="{95DF0F4B-077B-46B3-B648-D31AAF02924F}" srcId="{C63BB598-0B50-4EDF-9284-E7D5DB0169EB}" destId="{B932C3C0-06D0-49C9-A23F-1B587FDF9440}" srcOrd="1" destOrd="0" parTransId="{8071297B-FB25-461E-ACC3-72067F83526B}" sibTransId="{BBD9DCB4-A914-4CEC-B0D8-77FE220D9C61}"/>
    <dgm:cxn modelId="{A6F9F34B-395A-4E29-8AE7-4CE2D51484EC}" type="presOf" srcId="{B932C3C0-06D0-49C9-A23F-1B587FDF9440}" destId="{6437CAB8-D734-49B7-9A86-913514EDF3C2}" srcOrd="0" destOrd="0" presId="urn:microsoft.com/office/officeart/2018/2/layout/IconCircleList"/>
    <dgm:cxn modelId="{2F35316F-19E9-41F4-A564-BA32053C79BE}" type="presOf" srcId="{A58B53FE-4549-40AA-94A0-E25E4E5F7CA9}" destId="{C9658BBB-E5A2-456E-865E-BF03187ADDA4}" srcOrd="0" destOrd="0" presId="urn:microsoft.com/office/officeart/2018/2/layout/IconCircleList"/>
    <dgm:cxn modelId="{037ABA51-C6D3-4DAC-9006-2AF794B0E1F8}" type="presOf" srcId="{BBD9DCB4-A914-4CEC-B0D8-77FE220D9C61}" destId="{CE305145-B15A-4F31-BE71-F44905918DEC}" srcOrd="0" destOrd="0" presId="urn:microsoft.com/office/officeart/2018/2/layout/IconCircleList"/>
    <dgm:cxn modelId="{0B0D0D54-EE15-42FA-A3CE-446D788FF1AA}" type="presOf" srcId="{1ED56020-FD32-43CD-AF25-BE2537F7EB31}" destId="{8BC39793-42FC-4F06-9CD9-F7BD629E3DD0}" srcOrd="0" destOrd="0" presId="urn:microsoft.com/office/officeart/2018/2/layout/IconCircleList"/>
    <dgm:cxn modelId="{0F842AB0-E2B9-419B-8F5F-BF1E561110A4}" type="presOf" srcId="{B083F5F4-C025-4734-A570-FC929F052D6D}" destId="{C499A3C2-913E-4BD3-BEBF-9E7DDC2EA293}" srcOrd="0" destOrd="0" presId="urn:microsoft.com/office/officeart/2018/2/layout/IconCircleList"/>
    <dgm:cxn modelId="{FC499AB9-6707-44B4-A77A-D374DA200EF6}" srcId="{C63BB598-0B50-4EDF-9284-E7D5DB0169EB}" destId="{21E24AF4-EF99-41B7-B91C-914448F8D885}" srcOrd="2" destOrd="0" parTransId="{EF31262D-5EC3-468A-BB72-C6EBA66CA2E7}" sibTransId="{A58B53FE-4549-40AA-94A0-E25E4E5F7CA9}"/>
    <dgm:cxn modelId="{B454ADBA-287A-4B86-9851-5150DD67B53A}" srcId="{C63BB598-0B50-4EDF-9284-E7D5DB0169EB}" destId="{D296EF6D-89C8-49F2-861B-0FDBAC0329C6}" srcOrd="3" destOrd="0" parTransId="{39F01940-CADD-43A3-972D-0A1980DEE2C8}" sibTransId="{0992F99B-22D9-4A4E-829D-0C7970D22289}"/>
    <dgm:cxn modelId="{5ABD54E8-9286-4849-8EC8-88092967749C}" type="presOf" srcId="{21E24AF4-EF99-41B7-B91C-914448F8D885}" destId="{08ACA418-7DEE-4887-9937-33A278E9C94A}" srcOrd="0" destOrd="0" presId="urn:microsoft.com/office/officeart/2018/2/layout/IconCircleList"/>
    <dgm:cxn modelId="{FEB7F8EE-6E02-4659-9398-E3BF1C0FA621}" type="presOf" srcId="{D296EF6D-89C8-49F2-861B-0FDBAC0329C6}" destId="{94A7C672-F748-4EF4-97E7-70A17820344B}" srcOrd="0" destOrd="0" presId="urn:microsoft.com/office/officeart/2018/2/layout/IconCircleList"/>
    <dgm:cxn modelId="{135CE9F9-9C58-46FF-BCD5-2C84C886A8F7}" srcId="{C63BB598-0B50-4EDF-9284-E7D5DB0169EB}" destId="{1ED56020-FD32-43CD-AF25-BE2537F7EB31}" srcOrd="0" destOrd="0" parTransId="{270F7EB6-0B28-4108-A4DB-C158965F0FB3}" sibTransId="{B083F5F4-C025-4734-A570-FC929F052D6D}"/>
    <dgm:cxn modelId="{AF28180F-DC20-4E4D-AA83-F647B579C94B}" type="presParOf" srcId="{98DAEAD6-DD92-49AB-8DAE-41C36FF7CDCE}" destId="{ACB816C2-BB57-4458-BD8D-774B871B2802}" srcOrd="0" destOrd="0" presId="urn:microsoft.com/office/officeart/2018/2/layout/IconCircleList"/>
    <dgm:cxn modelId="{DD580206-16D4-48A1-A060-149AADA1B2CC}" type="presParOf" srcId="{ACB816C2-BB57-4458-BD8D-774B871B2802}" destId="{947E282B-06AB-4138-96F4-424DC35EFA25}" srcOrd="0" destOrd="0" presId="urn:microsoft.com/office/officeart/2018/2/layout/IconCircleList"/>
    <dgm:cxn modelId="{C33EEAA8-042B-4D21-9481-CD0256923AB2}" type="presParOf" srcId="{947E282B-06AB-4138-96F4-424DC35EFA25}" destId="{06B2BC18-56E4-4437-96BC-D0CC9341A13D}" srcOrd="0" destOrd="0" presId="urn:microsoft.com/office/officeart/2018/2/layout/IconCircleList"/>
    <dgm:cxn modelId="{2D7670B7-0F4D-4BA7-8E24-62480CB99203}" type="presParOf" srcId="{947E282B-06AB-4138-96F4-424DC35EFA25}" destId="{DA9BB250-8A1F-49E3-A5E5-10994AEC8870}" srcOrd="1" destOrd="0" presId="urn:microsoft.com/office/officeart/2018/2/layout/IconCircleList"/>
    <dgm:cxn modelId="{1F635CDA-602C-4BC7-8BC9-BED0A4AAF6BD}" type="presParOf" srcId="{947E282B-06AB-4138-96F4-424DC35EFA25}" destId="{96DA1E1E-B86C-44FC-9779-62F3ACFF5246}" srcOrd="2" destOrd="0" presId="urn:microsoft.com/office/officeart/2018/2/layout/IconCircleList"/>
    <dgm:cxn modelId="{3E615135-E88D-4089-86E1-972A7FBC780A}" type="presParOf" srcId="{947E282B-06AB-4138-96F4-424DC35EFA25}" destId="{8BC39793-42FC-4F06-9CD9-F7BD629E3DD0}" srcOrd="3" destOrd="0" presId="urn:microsoft.com/office/officeart/2018/2/layout/IconCircleList"/>
    <dgm:cxn modelId="{CCB352DF-2A4D-476A-836F-866AF57673B7}" type="presParOf" srcId="{ACB816C2-BB57-4458-BD8D-774B871B2802}" destId="{C499A3C2-913E-4BD3-BEBF-9E7DDC2EA293}" srcOrd="1" destOrd="0" presId="urn:microsoft.com/office/officeart/2018/2/layout/IconCircleList"/>
    <dgm:cxn modelId="{FA2351F8-30B8-463A-BD2E-E00B6C4EDC94}" type="presParOf" srcId="{ACB816C2-BB57-4458-BD8D-774B871B2802}" destId="{014F2887-6A5F-4F27-B2FF-FAAAA99665B7}" srcOrd="2" destOrd="0" presId="urn:microsoft.com/office/officeart/2018/2/layout/IconCircleList"/>
    <dgm:cxn modelId="{789A5733-0FD6-4DEC-844C-A690C1B39FBF}" type="presParOf" srcId="{014F2887-6A5F-4F27-B2FF-FAAAA99665B7}" destId="{AC2ED885-5F13-41AA-A477-FFEFC9BFEAC9}" srcOrd="0" destOrd="0" presId="urn:microsoft.com/office/officeart/2018/2/layout/IconCircleList"/>
    <dgm:cxn modelId="{C0BAF41F-0E53-4F84-A9F5-AB2FAB45AA34}" type="presParOf" srcId="{014F2887-6A5F-4F27-B2FF-FAAAA99665B7}" destId="{BA95CF2A-953F-4132-855C-22BFE198299A}" srcOrd="1" destOrd="0" presId="urn:microsoft.com/office/officeart/2018/2/layout/IconCircleList"/>
    <dgm:cxn modelId="{09D0EF3A-3B11-46FE-8C97-EB14D6019EC6}" type="presParOf" srcId="{014F2887-6A5F-4F27-B2FF-FAAAA99665B7}" destId="{0C873323-3502-48C4-8627-C6A5DF291495}" srcOrd="2" destOrd="0" presId="urn:microsoft.com/office/officeart/2018/2/layout/IconCircleList"/>
    <dgm:cxn modelId="{A562D008-239B-444A-B902-90AB3A257E83}" type="presParOf" srcId="{014F2887-6A5F-4F27-B2FF-FAAAA99665B7}" destId="{6437CAB8-D734-49B7-9A86-913514EDF3C2}" srcOrd="3" destOrd="0" presId="urn:microsoft.com/office/officeart/2018/2/layout/IconCircleList"/>
    <dgm:cxn modelId="{8315E9EA-17FE-4115-A466-C4F3268BC2D0}" type="presParOf" srcId="{ACB816C2-BB57-4458-BD8D-774B871B2802}" destId="{CE305145-B15A-4F31-BE71-F44905918DEC}" srcOrd="3" destOrd="0" presId="urn:microsoft.com/office/officeart/2018/2/layout/IconCircleList"/>
    <dgm:cxn modelId="{8B5425C5-958C-4098-9C54-E480597A940C}" type="presParOf" srcId="{ACB816C2-BB57-4458-BD8D-774B871B2802}" destId="{A3CDDCB7-A4F8-453B-82F5-E4E3C45F927D}" srcOrd="4" destOrd="0" presId="urn:microsoft.com/office/officeart/2018/2/layout/IconCircleList"/>
    <dgm:cxn modelId="{C4A9FF1B-0231-4DB7-AD16-CC0FF194DBBD}" type="presParOf" srcId="{A3CDDCB7-A4F8-453B-82F5-E4E3C45F927D}" destId="{D749445F-75B7-4CA0-8F8D-A9DA0459E995}" srcOrd="0" destOrd="0" presId="urn:microsoft.com/office/officeart/2018/2/layout/IconCircleList"/>
    <dgm:cxn modelId="{9ABA8E7B-A379-4E0A-BD74-17BC756ACFB0}" type="presParOf" srcId="{A3CDDCB7-A4F8-453B-82F5-E4E3C45F927D}" destId="{BD997B73-DAE4-414E-AD7C-E24BE7363D6F}" srcOrd="1" destOrd="0" presId="urn:microsoft.com/office/officeart/2018/2/layout/IconCircleList"/>
    <dgm:cxn modelId="{D469BF87-DFF7-4661-927F-922C91D64AE5}" type="presParOf" srcId="{A3CDDCB7-A4F8-453B-82F5-E4E3C45F927D}" destId="{08C98BC7-4317-427D-9144-0D417B6328EF}" srcOrd="2" destOrd="0" presId="urn:microsoft.com/office/officeart/2018/2/layout/IconCircleList"/>
    <dgm:cxn modelId="{B314FD3E-1265-442E-8A16-3937CE22833D}" type="presParOf" srcId="{A3CDDCB7-A4F8-453B-82F5-E4E3C45F927D}" destId="{08ACA418-7DEE-4887-9937-33A278E9C94A}" srcOrd="3" destOrd="0" presId="urn:microsoft.com/office/officeart/2018/2/layout/IconCircleList"/>
    <dgm:cxn modelId="{03CBB0F5-032B-4380-9D43-2E8F746648B7}" type="presParOf" srcId="{ACB816C2-BB57-4458-BD8D-774B871B2802}" destId="{C9658BBB-E5A2-456E-865E-BF03187ADDA4}" srcOrd="5" destOrd="0" presId="urn:microsoft.com/office/officeart/2018/2/layout/IconCircleList"/>
    <dgm:cxn modelId="{711DB5BD-7534-47A1-B266-7D8B05BDA11A}" type="presParOf" srcId="{ACB816C2-BB57-4458-BD8D-774B871B2802}" destId="{A853F6DE-FB2F-497A-B6D2-C14AE976E648}" srcOrd="6" destOrd="0" presId="urn:microsoft.com/office/officeart/2018/2/layout/IconCircleList"/>
    <dgm:cxn modelId="{DDE829D6-81E6-4E90-941F-B0EF9C808D47}" type="presParOf" srcId="{A853F6DE-FB2F-497A-B6D2-C14AE976E648}" destId="{15B344F3-07D2-4367-928C-3B5FF2648C79}" srcOrd="0" destOrd="0" presId="urn:microsoft.com/office/officeart/2018/2/layout/IconCircleList"/>
    <dgm:cxn modelId="{7B8B8E7A-DE65-42B4-A1FC-66C2E5AA3CC4}" type="presParOf" srcId="{A853F6DE-FB2F-497A-B6D2-C14AE976E648}" destId="{A0ED29BD-844E-4774-A05E-9AA4759C0EDF}" srcOrd="1" destOrd="0" presId="urn:microsoft.com/office/officeart/2018/2/layout/IconCircleList"/>
    <dgm:cxn modelId="{30D9269F-1D79-4751-B931-7DA4BB484605}" type="presParOf" srcId="{A853F6DE-FB2F-497A-B6D2-C14AE976E648}" destId="{41428C34-8EF0-4080-8990-159B51268F68}" srcOrd="2" destOrd="0" presId="urn:microsoft.com/office/officeart/2018/2/layout/IconCircleList"/>
    <dgm:cxn modelId="{1830D7EA-1991-4C63-905A-922840B57A5A}" type="presParOf" srcId="{A853F6DE-FB2F-497A-B6D2-C14AE976E648}" destId="{94A7C672-F748-4EF4-97E7-70A17820344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B9A430-6368-446D-BDB5-92AD19511FA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8E5870-DF55-42B2-A7AD-6ED91BCBCF1F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b="0" dirty="0"/>
            <a:t>Fornece uma ferramenta interativa e intuitiva para engenheiros, pesquisadores e estudantes, capaz de realizar análises detalhadas de motores de indução de dupla gaiola;</a:t>
          </a:r>
          <a:endParaRPr lang="en-US" dirty="0"/>
        </a:p>
      </dgm:t>
    </dgm:pt>
    <dgm:pt modelId="{5DA3DC6F-3156-4990-873D-45A751D5FD4B}" type="parTrans" cxnId="{EF9B4977-45FF-45F6-9155-E748B94DD321}">
      <dgm:prSet/>
      <dgm:spPr/>
      <dgm:t>
        <a:bodyPr/>
        <a:lstStyle/>
        <a:p>
          <a:endParaRPr lang="en-US"/>
        </a:p>
      </dgm:t>
    </dgm:pt>
    <dgm:pt modelId="{3EF3E8EA-6660-4BCE-B5B6-D1A20EA0A8A6}" type="sibTrans" cxnId="{EF9B4977-45FF-45F6-9155-E748B94DD321}">
      <dgm:prSet/>
      <dgm:spPr/>
      <dgm:t>
        <a:bodyPr/>
        <a:lstStyle/>
        <a:p>
          <a:endParaRPr lang="en-US"/>
        </a:p>
      </dgm:t>
    </dgm:pt>
    <dgm:pt modelId="{E9417D5A-4594-427A-B432-474659C61AB1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b="0" dirty="0"/>
            <a:t>Garantir que os gráficos de torque e corrente sejam realizados com precisão compatível a aplicações profissionais;</a:t>
          </a:r>
          <a:endParaRPr lang="en-US" dirty="0"/>
        </a:p>
      </dgm:t>
    </dgm:pt>
    <dgm:pt modelId="{7EBDE0F7-85AE-4BE5-A0E3-FC6EBB0F30B4}" type="parTrans" cxnId="{4FE23105-B691-475C-946D-A4F70ED19F35}">
      <dgm:prSet/>
      <dgm:spPr/>
      <dgm:t>
        <a:bodyPr/>
        <a:lstStyle/>
        <a:p>
          <a:endParaRPr lang="en-US"/>
        </a:p>
      </dgm:t>
    </dgm:pt>
    <dgm:pt modelId="{8D75E708-8FBC-4BA9-B3C9-D291A4DA7C53}" type="sibTrans" cxnId="{4FE23105-B691-475C-946D-A4F70ED19F35}">
      <dgm:prSet/>
      <dgm:spPr/>
      <dgm:t>
        <a:bodyPr/>
        <a:lstStyle/>
        <a:p>
          <a:endParaRPr lang="en-US"/>
        </a:p>
      </dgm:t>
    </dgm:pt>
    <dgm:pt modelId="{A3350040-35B3-4EDF-A7C0-46FBD6E1AF64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b="0" dirty="0"/>
            <a:t>Desenvolver uma interface gráfica, que possibilitará ao usuário inserir dados de entrada, visualizar gráficos detalhados que mostram o comportamento do motor sob diferentes condições operacionais, e gerar relatórios completos de suas análises.</a:t>
          </a:r>
          <a:endParaRPr lang="en-US" dirty="0"/>
        </a:p>
      </dgm:t>
    </dgm:pt>
    <dgm:pt modelId="{ACF28A35-4C93-4902-9AC7-5041605C5E79}" type="parTrans" cxnId="{73C0A85B-6473-4221-933D-EDDFDA8F887B}">
      <dgm:prSet/>
      <dgm:spPr/>
      <dgm:t>
        <a:bodyPr/>
        <a:lstStyle/>
        <a:p>
          <a:endParaRPr lang="en-US"/>
        </a:p>
      </dgm:t>
    </dgm:pt>
    <dgm:pt modelId="{6FE0EE9A-1449-4A5F-9366-F7AE98D859E3}" type="sibTrans" cxnId="{73C0A85B-6473-4221-933D-EDDFDA8F887B}">
      <dgm:prSet/>
      <dgm:spPr/>
      <dgm:t>
        <a:bodyPr/>
        <a:lstStyle/>
        <a:p>
          <a:endParaRPr lang="en-US"/>
        </a:p>
      </dgm:t>
    </dgm:pt>
    <dgm:pt modelId="{4A18890C-AA47-4DCD-A5CE-54935AFAB063}" type="pres">
      <dgm:prSet presAssocID="{E0B9A430-6368-446D-BDB5-92AD19511FA7}" presName="root" presStyleCnt="0">
        <dgm:presLayoutVars>
          <dgm:dir/>
          <dgm:resizeHandles val="exact"/>
        </dgm:presLayoutVars>
      </dgm:prSet>
      <dgm:spPr/>
    </dgm:pt>
    <dgm:pt modelId="{9A324F31-CE20-4481-AA81-9E696C9F5839}" type="pres">
      <dgm:prSet presAssocID="{408E5870-DF55-42B2-A7AD-6ED91BCBCF1F}" presName="compNode" presStyleCnt="0"/>
      <dgm:spPr/>
    </dgm:pt>
    <dgm:pt modelId="{DC192CE3-30B8-44C7-ADED-6DECB88E8B04}" type="pres">
      <dgm:prSet presAssocID="{408E5870-DF55-42B2-A7AD-6ED91BCBCF1F}" presName="bgRect" presStyleLbl="bgShp" presStyleIdx="0" presStyleCnt="3"/>
      <dgm:spPr/>
    </dgm:pt>
    <dgm:pt modelId="{12562958-0CDB-4042-9FD3-F7E903B93EC1}" type="pres">
      <dgm:prSet presAssocID="{408E5870-DF55-42B2-A7AD-6ED91BCBCF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ô"/>
        </a:ext>
      </dgm:extLst>
    </dgm:pt>
    <dgm:pt modelId="{DF856570-822B-4036-A646-F165A84190BA}" type="pres">
      <dgm:prSet presAssocID="{408E5870-DF55-42B2-A7AD-6ED91BCBCF1F}" presName="spaceRect" presStyleCnt="0"/>
      <dgm:spPr/>
    </dgm:pt>
    <dgm:pt modelId="{5153F458-18C6-4DC4-AB8A-201795A582F5}" type="pres">
      <dgm:prSet presAssocID="{408E5870-DF55-42B2-A7AD-6ED91BCBCF1F}" presName="parTx" presStyleLbl="revTx" presStyleIdx="0" presStyleCnt="3">
        <dgm:presLayoutVars>
          <dgm:chMax val="0"/>
          <dgm:chPref val="0"/>
        </dgm:presLayoutVars>
      </dgm:prSet>
      <dgm:spPr/>
    </dgm:pt>
    <dgm:pt modelId="{E6C667F2-67E5-4CDA-AC82-A954AC1E02E7}" type="pres">
      <dgm:prSet presAssocID="{3EF3E8EA-6660-4BCE-B5B6-D1A20EA0A8A6}" presName="sibTrans" presStyleCnt="0"/>
      <dgm:spPr/>
    </dgm:pt>
    <dgm:pt modelId="{801910B6-0415-41D2-BB02-67CD1118AE6D}" type="pres">
      <dgm:prSet presAssocID="{E9417D5A-4594-427A-B432-474659C61AB1}" presName="compNode" presStyleCnt="0"/>
      <dgm:spPr/>
    </dgm:pt>
    <dgm:pt modelId="{7B5A6488-D9CB-47E1-8BF4-969612DB672D}" type="pres">
      <dgm:prSet presAssocID="{E9417D5A-4594-427A-B432-474659C61AB1}" presName="bgRect" presStyleLbl="bgShp" presStyleIdx="1" presStyleCnt="3"/>
      <dgm:spPr/>
    </dgm:pt>
    <dgm:pt modelId="{DCEF46FB-AC1A-47C3-882A-3F89D14C29CF}" type="pres">
      <dgm:prSet presAssocID="{E9417D5A-4594-427A-B432-474659C61A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dor"/>
        </a:ext>
      </dgm:extLst>
    </dgm:pt>
    <dgm:pt modelId="{9F92AAAF-2241-489F-B7E6-F814931EDD0F}" type="pres">
      <dgm:prSet presAssocID="{E9417D5A-4594-427A-B432-474659C61AB1}" presName="spaceRect" presStyleCnt="0"/>
      <dgm:spPr/>
    </dgm:pt>
    <dgm:pt modelId="{3B05828A-FC2D-4DA9-B2F4-9F62D1EE5D27}" type="pres">
      <dgm:prSet presAssocID="{E9417D5A-4594-427A-B432-474659C61AB1}" presName="parTx" presStyleLbl="revTx" presStyleIdx="1" presStyleCnt="3">
        <dgm:presLayoutVars>
          <dgm:chMax val="0"/>
          <dgm:chPref val="0"/>
        </dgm:presLayoutVars>
      </dgm:prSet>
      <dgm:spPr/>
    </dgm:pt>
    <dgm:pt modelId="{DDD0A21B-1773-4B12-8EF4-A9B14AA314F7}" type="pres">
      <dgm:prSet presAssocID="{8D75E708-8FBC-4BA9-B3C9-D291A4DA7C53}" presName="sibTrans" presStyleCnt="0"/>
      <dgm:spPr/>
    </dgm:pt>
    <dgm:pt modelId="{E6AF97ED-547A-4717-BD6E-9A93DB95A4A2}" type="pres">
      <dgm:prSet presAssocID="{A3350040-35B3-4EDF-A7C0-46FBD6E1AF64}" presName="compNode" presStyleCnt="0"/>
      <dgm:spPr/>
    </dgm:pt>
    <dgm:pt modelId="{91E2E4F4-3539-4E6D-AC31-36BCC3C11913}" type="pres">
      <dgm:prSet presAssocID="{A3350040-35B3-4EDF-A7C0-46FBD6E1AF64}" presName="bgRect" presStyleLbl="bgShp" presStyleIdx="2" presStyleCnt="3"/>
      <dgm:spPr/>
    </dgm:pt>
    <dgm:pt modelId="{201C4058-9AEE-4F72-9D59-EC5E78CFDE47}" type="pres">
      <dgm:prSet presAssocID="{A3350040-35B3-4EDF-A7C0-46FBD6E1AF6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DE84240A-C382-4970-BCD4-137CC2A30771}" type="pres">
      <dgm:prSet presAssocID="{A3350040-35B3-4EDF-A7C0-46FBD6E1AF64}" presName="spaceRect" presStyleCnt="0"/>
      <dgm:spPr/>
    </dgm:pt>
    <dgm:pt modelId="{91A586AC-1264-41FE-B4F5-65D89EF16E4B}" type="pres">
      <dgm:prSet presAssocID="{A3350040-35B3-4EDF-A7C0-46FBD6E1AF6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FE23105-B691-475C-946D-A4F70ED19F35}" srcId="{E0B9A430-6368-446D-BDB5-92AD19511FA7}" destId="{E9417D5A-4594-427A-B432-474659C61AB1}" srcOrd="1" destOrd="0" parTransId="{7EBDE0F7-85AE-4BE5-A0E3-FC6EBB0F30B4}" sibTransId="{8D75E708-8FBC-4BA9-B3C9-D291A4DA7C53}"/>
    <dgm:cxn modelId="{FA0EC829-4445-4D49-AD59-CDE3B6603880}" type="presOf" srcId="{E9417D5A-4594-427A-B432-474659C61AB1}" destId="{3B05828A-FC2D-4DA9-B2F4-9F62D1EE5D27}" srcOrd="0" destOrd="0" presId="urn:microsoft.com/office/officeart/2018/2/layout/IconVerticalSolidList"/>
    <dgm:cxn modelId="{73C0A85B-6473-4221-933D-EDDFDA8F887B}" srcId="{E0B9A430-6368-446D-BDB5-92AD19511FA7}" destId="{A3350040-35B3-4EDF-A7C0-46FBD6E1AF64}" srcOrd="2" destOrd="0" parTransId="{ACF28A35-4C93-4902-9AC7-5041605C5E79}" sibTransId="{6FE0EE9A-1449-4A5F-9366-F7AE98D859E3}"/>
    <dgm:cxn modelId="{7D56E744-B664-405E-AA6E-9D363161A687}" type="presOf" srcId="{E0B9A430-6368-446D-BDB5-92AD19511FA7}" destId="{4A18890C-AA47-4DCD-A5CE-54935AFAB063}" srcOrd="0" destOrd="0" presId="urn:microsoft.com/office/officeart/2018/2/layout/IconVerticalSolidList"/>
    <dgm:cxn modelId="{EF9B4977-45FF-45F6-9155-E748B94DD321}" srcId="{E0B9A430-6368-446D-BDB5-92AD19511FA7}" destId="{408E5870-DF55-42B2-A7AD-6ED91BCBCF1F}" srcOrd="0" destOrd="0" parTransId="{5DA3DC6F-3156-4990-873D-45A751D5FD4B}" sibTransId="{3EF3E8EA-6660-4BCE-B5B6-D1A20EA0A8A6}"/>
    <dgm:cxn modelId="{C6710E81-DC44-43C2-A213-D50C4CE185F9}" type="presOf" srcId="{408E5870-DF55-42B2-A7AD-6ED91BCBCF1F}" destId="{5153F458-18C6-4DC4-AB8A-201795A582F5}" srcOrd="0" destOrd="0" presId="urn:microsoft.com/office/officeart/2018/2/layout/IconVerticalSolidList"/>
    <dgm:cxn modelId="{B4841B88-4AD3-4897-AD8A-19EAACC81FA8}" type="presOf" srcId="{A3350040-35B3-4EDF-A7C0-46FBD6E1AF64}" destId="{91A586AC-1264-41FE-B4F5-65D89EF16E4B}" srcOrd="0" destOrd="0" presId="urn:microsoft.com/office/officeart/2018/2/layout/IconVerticalSolidList"/>
    <dgm:cxn modelId="{7015A2F9-6752-4146-A119-245D3F393E0D}" type="presParOf" srcId="{4A18890C-AA47-4DCD-A5CE-54935AFAB063}" destId="{9A324F31-CE20-4481-AA81-9E696C9F5839}" srcOrd="0" destOrd="0" presId="urn:microsoft.com/office/officeart/2018/2/layout/IconVerticalSolidList"/>
    <dgm:cxn modelId="{A06D4CFE-A31B-43CE-81FC-2E0EBE170792}" type="presParOf" srcId="{9A324F31-CE20-4481-AA81-9E696C9F5839}" destId="{DC192CE3-30B8-44C7-ADED-6DECB88E8B04}" srcOrd="0" destOrd="0" presId="urn:microsoft.com/office/officeart/2018/2/layout/IconVerticalSolidList"/>
    <dgm:cxn modelId="{3D6C7479-D91F-4E42-90A7-516AB3D1390E}" type="presParOf" srcId="{9A324F31-CE20-4481-AA81-9E696C9F5839}" destId="{12562958-0CDB-4042-9FD3-F7E903B93EC1}" srcOrd="1" destOrd="0" presId="urn:microsoft.com/office/officeart/2018/2/layout/IconVerticalSolidList"/>
    <dgm:cxn modelId="{5C61CD79-6596-436E-94D1-CFE72E48B530}" type="presParOf" srcId="{9A324F31-CE20-4481-AA81-9E696C9F5839}" destId="{DF856570-822B-4036-A646-F165A84190BA}" srcOrd="2" destOrd="0" presId="urn:microsoft.com/office/officeart/2018/2/layout/IconVerticalSolidList"/>
    <dgm:cxn modelId="{B056C115-A621-4F68-9EA1-3941934E28BD}" type="presParOf" srcId="{9A324F31-CE20-4481-AA81-9E696C9F5839}" destId="{5153F458-18C6-4DC4-AB8A-201795A582F5}" srcOrd="3" destOrd="0" presId="urn:microsoft.com/office/officeart/2018/2/layout/IconVerticalSolidList"/>
    <dgm:cxn modelId="{E7A652E9-CB7F-452C-B5F8-6145D948B4CE}" type="presParOf" srcId="{4A18890C-AA47-4DCD-A5CE-54935AFAB063}" destId="{E6C667F2-67E5-4CDA-AC82-A954AC1E02E7}" srcOrd="1" destOrd="0" presId="urn:microsoft.com/office/officeart/2018/2/layout/IconVerticalSolidList"/>
    <dgm:cxn modelId="{4692F8F2-8E30-4410-ACB3-1C8B24C0948C}" type="presParOf" srcId="{4A18890C-AA47-4DCD-A5CE-54935AFAB063}" destId="{801910B6-0415-41D2-BB02-67CD1118AE6D}" srcOrd="2" destOrd="0" presId="urn:microsoft.com/office/officeart/2018/2/layout/IconVerticalSolidList"/>
    <dgm:cxn modelId="{98D375BC-A077-4DD0-A3F0-C63E949CB500}" type="presParOf" srcId="{801910B6-0415-41D2-BB02-67CD1118AE6D}" destId="{7B5A6488-D9CB-47E1-8BF4-969612DB672D}" srcOrd="0" destOrd="0" presId="urn:microsoft.com/office/officeart/2018/2/layout/IconVerticalSolidList"/>
    <dgm:cxn modelId="{60053D30-10D4-440B-B325-C2A6C64F969B}" type="presParOf" srcId="{801910B6-0415-41D2-BB02-67CD1118AE6D}" destId="{DCEF46FB-AC1A-47C3-882A-3F89D14C29CF}" srcOrd="1" destOrd="0" presId="urn:microsoft.com/office/officeart/2018/2/layout/IconVerticalSolidList"/>
    <dgm:cxn modelId="{9FDFB727-D43B-4916-914C-B32125C57B1D}" type="presParOf" srcId="{801910B6-0415-41D2-BB02-67CD1118AE6D}" destId="{9F92AAAF-2241-489F-B7E6-F814931EDD0F}" srcOrd="2" destOrd="0" presId="urn:microsoft.com/office/officeart/2018/2/layout/IconVerticalSolidList"/>
    <dgm:cxn modelId="{97E68AAB-2468-49F2-A654-85442053C1CA}" type="presParOf" srcId="{801910B6-0415-41D2-BB02-67CD1118AE6D}" destId="{3B05828A-FC2D-4DA9-B2F4-9F62D1EE5D27}" srcOrd="3" destOrd="0" presId="urn:microsoft.com/office/officeart/2018/2/layout/IconVerticalSolidList"/>
    <dgm:cxn modelId="{31722A9F-BBF4-40BA-B819-C82D29223352}" type="presParOf" srcId="{4A18890C-AA47-4DCD-A5CE-54935AFAB063}" destId="{DDD0A21B-1773-4B12-8EF4-A9B14AA314F7}" srcOrd="3" destOrd="0" presId="urn:microsoft.com/office/officeart/2018/2/layout/IconVerticalSolidList"/>
    <dgm:cxn modelId="{8CF3FDD4-B5AA-4CA9-A499-E0CAF0C3BB24}" type="presParOf" srcId="{4A18890C-AA47-4DCD-A5CE-54935AFAB063}" destId="{E6AF97ED-547A-4717-BD6E-9A93DB95A4A2}" srcOrd="4" destOrd="0" presId="urn:microsoft.com/office/officeart/2018/2/layout/IconVerticalSolidList"/>
    <dgm:cxn modelId="{1A334FF4-3B11-4D7F-B77B-2F3B8ADADF40}" type="presParOf" srcId="{E6AF97ED-547A-4717-BD6E-9A93DB95A4A2}" destId="{91E2E4F4-3539-4E6D-AC31-36BCC3C11913}" srcOrd="0" destOrd="0" presId="urn:microsoft.com/office/officeart/2018/2/layout/IconVerticalSolidList"/>
    <dgm:cxn modelId="{DD0132FC-FEFA-4A53-AC43-15414F6E12AE}" type="presParOf" srcId="{E6AF97ED-547A-4717-BD6E-9A93DB95A4A2}" destId="{201C4058-9AEE-4F72-9D59-EC5E78CFDE47}" srcOrd="1" destOrd="0" presId="urn:microsoft.com/office/officeart/2018/2/layout/IconVerticalSolidList"/>
    <dgm:cxn modelId="{A48F7C48-2141-4317-9CEF-E93D4B7F7E54}" type="presParOf" srcId="{E6AF97ED-547A-4717-BD6E-9A93DB95A4A2}" destId="{DE84240A-C382-4970-BCD4-137CC2A30771}" srcOrd="2" destOrd="0" presId="urn:microsoft.com/office/officeart/2018/2/layout/IconVerticalSolidList"/>
    <dgm:cxn modelId="{9F5ADD28-5FF4-44B9-BE67-973FFE134FC3}" type="presParOf" srcId="{E6AF97ED-547A-4717-BD6E-9A93DB95A4A2}" destId="{91A586AC-1264-41FE-B4F5-65D89EF16E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83F14C-0FA7-4B07-9C08-783423EFC67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C8EBFF1-CA17-47DA-936B-B312C6495B39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pt-BR" sz="1600" dirty="0">
              <a:solidFill>
                <a:schemeClr val="bg2"/>
              </a:solidFill>
            </a:rPr>
            <a:t>Diferença entre a velocidade síncrona e a do rotor.</a:t>
          </a:r>
          <a:endParaRPr lang="en-US" sz="1600" dirty="0">
            <a:solidFill>
              <a:schemeClr val="bg2"/>
            </a:solidFill>
          </a:endParaRPr>
        </a:p>
      </dgm:t>
    </dgm:pt>
    <dgm:pt modelId="{54ECDBE3-B0AA-4A22-B7D7-B85D573E51F6}" type="parTrans" cxnId="{1E739824-8FC8-41C5-8CDF-5E9037780CA7}">
      <dgm:prSet/>
      <dgm:spPr/>
      <dgm:t>
        <a:bodyPr/>
        <a:lstStyle/>
        <a:p>
          <a:endParaRPr lang="en-US"/>
        </a:p>
      </dgm:t>
    </dgm:pt>
    <dgm:pt modelId="{01DF5129-7300-49B7-A73D-7D0DFE9E38E2}" type="sibTrans" cxnId="{1E739824-8FC8-41C5-8CDF-5E9037780CA7}">
      <dgm:prSet/>
      <dgm:spPr/>
      <dgm:t>
        <a:bodyPr/>
        <a:lstStyle/>
        <a:p>
          <a:endParaRPr lang="en-US"/>
        </a:p>
      </dgm:t>
    </dgm:pt>
    <dgm:pt modelId="{372E2C2B-2F0C-48E1-B746-03811D148E42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pt-BR" sz="1600" dirty="0">
              <a:solidFill>
                <a:schemeClr val="bg2"/>
              </a:solidFill>
            </a:rPr>
            <a:t>Permite obtenção contínua e coerente dos parâmetros ao longo do ciclo de operação do motor.</a:t>
          </a:r>
          <a:endParaRPr lang="en-US" sz="1600" dirty="0">
            <a:solidFill>
              <a:schemeClr val="bg2"/>
            </a:solidFill>
          </a:endParaRPr>
        </a:p>
      </dgm:t>
    </dgm:pt>
    <dgm:pt modelId="{5CAC6BD0-E674-4D63-832A-A52D6F78A10B}" type="parTrans" cxnId="{E191A963-E480-43AB-A648-D2E58F87915B}">
      <dgm:prSet/>
      <dgm:spPr/>
      <dgm:t>
        <a:bodyPr/>
        <a:lstStyle/>
        <a:p>
          <a:endParaRPr lang="en-US"/>
        </a:p>
      </dgm:t>
    </dgm:pt>
    <dgm:pt modelId="{02333F8D-E26B-4C85-B15B-D87BCAE8FC13}" type="sibTrans" cxnId="{E191A963-E480-43AB-A648-D2E58F87915B}">
      <dgm:prSet/>
      <dgm:spPr/>
      <dgm:t>
        <a:bodyPr/>
        <a:lstStyle/>
        <a:p>
          <a:endParaRPr lang="en-US"/>
        </a:p>
      </dgm:t>
    </dgm:pt>
    <dgm:pt modelId="{E118ACA3-665C-4C1F-8673-6C3DCC163B4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/>
              </a:solidFill>
            </a:rPr>
            <a:t>Partida: Escorregamento próximo de 1.</a:t>
          </a:r>
          <a:endParaRPr lang="en-US" sz="1600" dirty="0">
            <a:solidFill>
              <a:schemeClr val="bg2"/>
            </a:solidFill>
          </a:endParaRPr>
        </a:p>
      </dgm:t>
    </dgm:pt>
    <dgm:pt modelId="{6A6CAE9C-F470-4003-AA57-1B97A6D55198}" type="parTrans" cxnId="{2E5BBDDB-C189-4A74-BDAE-2E9EA0EE3681}">
      <dgm:prSet/>
      <dgm:spPr/>
      <dgm:t>
        <a:bodyPr/>
        <a:lstStyle/>
        <a:p>
          <a:endParaRPr lang="en-US"/>
        </a:p>
      </dgm:t>
    </dgm:pt>
    <dgm:pt modelId="{BCFA0655-63AF-4EAD-978E-1987671D6DF7}" type="sibTrans" cxnId="{2E5BBDDB-C189-4A74-BDAE-2E9EA0EE3681}">
      <dgm:prSet/>
      <dgm:spPr/>
      <dgm:t>
        <a:bodyPr/>
        <a:lstStyle/>
        <a:p>
          <a:endParaRPr lang="en-US"/>
        </a:p>
      </dgm:t>
    </dgm:pt>
    <dgm:pt modelId="{6BDAD422-8C28-4603-91F2-6DA4613A6A2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/>
              </a:solidFill>
            </a:rPr>
            <a:t>Velocidade nominal: Escorregamento próximo de 0.</a:t>
          </a:r>
          <a:endParaRPr lang="en-US" sz="1600" dirty="0">
            <a:solidFill>
              <a:schemeClr val="bg2"/>
            </a:solidFill>
          </a:endParaRPr>
        </a:p>
      </dgm:t>
    </dgm:pt>
    <dgm:pt modelId="{44771210-4656-4A83-A1AF-9B33822DF2B2}" type="parTrans" cxnId="{BE2157B7-B151-4D6C-B291-A9565CD1A053}">
      <dgm:prSet/>
      <dgm:spPr/>
      <dgm:t>
        <a:bodyPr/>
        <a:lstStyle/>
        <a:p>
          <a:endParaRPr lang="en-US"/>
        </a:p>
      </dgm:t>
    </dgm:pt>
    <dgm:pt modelId="{71A4F1F0-7D9A-40D7-B1D8-6726E7BD4B3C}" type="sibTrans" cxnId="{BE2157B7-B151-4D6C-B291-A9565CD1A053}">
      <dgm:prSet/>
      <dgm:spPr/>
      <dgm:t>
        <a:bodyPr/>
        <a:lstStyle/>
        <a:p>
          <a:endParaRPr lang="en-US"/>
        </a:p>
      </dgm:t>
    </dgm:pt>
    <dgm:pt modelId="{7A769D3E-734E-4348-A686-334C134CB5EB}" type="pres">
      <dgm:prSet presAssocID="{BB83F14C-0FA7-4B07-9C08-783423EFC678}" presName="root" presStyleCnt="0">
        <dgm:presLayoutVars>
          <dgm:dir/>
          <dgm:resizeHandles val="exact"/>
        </dgm:presLayoutVars>
      </dgm:prSet>
      <dgm:spPr/>
    </dgm:pt>
    <dgm:pt modelId="{79F92124-A076-4D2A-A330-E0C31253D471}" type="pres">
      <dgm:prSet presAssocID="{6C8EBFF1-CA17-47DA-936B-B312C6495B39}" presName="compNode" presStyleCnt="0"/>
      <dgm:spPr/>
    </dgm:pt>
    <dgm:pt modelId="{FE8F8DEB-A504-42C1-9828-49105E768943}" type="pres">
      <dgm:prSet presAssocID="{6C8EBFF1-CA17-47DA-936B-B312C6495B3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dora com preenchimento sólido"/>
        </a:ext>
      </dgm:extLst>
    </dgm:pt>
    <dgm:pt modelId="{E452D596-C233-4264-899A-D4D56A60C4BC}" type="pres">
      <dgm:prSet presAssocID="{6C8EBFF1-CA17-47DA-936B-B312C6495B39}" presName="spaceRect" presStyleCnt="0"/>
      <dgm:spPr/>
    </dgm:pt>
    <dgm:pt modelId="{BE3F7819-4277-48F1-8CBA-5B2D6C82FB7E}" type="pres">
      <dgm:prSet presAssocID="{6C8EBFF1-CA17-47DA-936B-B312C6495B39}" presName="textRect" presStyleLbl="revTx" presStyleIdx="0" presStyleCnt="4" custScaleX="172526">
        <dgm:presLayoutVars>
          <dgm:chMax val="1"/>
          <dgm:chPref val="1"/>
        </dgm:presLayoutVars>
      </dgm:prSet>
      <dgm:spPr/>
    </dgm:pt>
    <dgm:pt modelId="{5DDD4496-4E3F-4732-874F-32730C187FE5}" type="pres">
      <dgm:prSet presAssocID="{01DF5129-7300-49B7-A73D-7D0DFE9E38E2}" presName="sibTrans" presStyleCnt="0"/>
      <dgm:spPr/>
    </dgm:pt>
    <dgm:pt modelId="{869EF683-445C-4AD3-A5F4-D2EA7ECC2ED5}" type="pres">
      <dgm:prSet presAssocID="{372E2C2B-2F0C-48E1-B746-03811D148E42}" presName="compNode" presStyleCnt="0"/>
      <dgm:spPr/>
    </dgm:pt>
    <dgm:pt modelId="{957E7DEE-AC45-4970-AB9A-ABBAA4090BE2}" type="pres">
      <dgm:prSet presAssocID="{372E2C2B-2F0C-48E1-B746-03811D148E4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14202822-42BE-4E44-AE98-2EEB4AD8A7F1}" type="pres">
      <dgm:prSet presAssocID="{372E2C2B-2F0C-48E1-B746-03811D148E42}" presName="spaceRect" presStyleCnt="0"/>
      <dgm:spPr/>
    </dgm:pt>
    <dgm:pt modelId="{54E3E1FB-3AD4-4E60-9B27-CFBD3214615E}" type="pres">
      <dgm:prSet presAssocID="{372E2C2B-2F0C-48E1-B746-03811D148E42}" presName="textRect" presStyleLbl="revTx" presStyleIdx="1" presStyleCnt="4" custScaleX="176695">
        <dgm:presLayoutVars>
          <dgm:chMax val="1"/>
          <dgm:chPref val="1"/>
        </dgm:presLayoutVars>
      </dgm:prSet>
      <dgm:spPr/>
    </dgm:pt>
    <dgm:pt modelId="{4AA347F4-B121-4E20-82B4-CA2BD392D3A2}" type="pres">
      <dgm:prSet presAssocID="{02333F8D-E26B-4C85-B15B-D87BCAE8FC13}" presName="sibTrans" presStyleCnt="0"/>
      <dgm:spPr/>
    </dgm:pt>
    <dgm:pt modelId="{1F281123-E9F1-4299-86D0-DD46760641AC}" type="pres">
      <dgm:prSet presAssocID="{E118ACA3-665C-4C1F-8673-6C3DCC163B40}" presName="compNode" presStyleCnt="0"/>
      <dgm:spPr/>
    </dgm:pt>
    <dgm:pt modelId="{E96D99A4-7F6E-49EC-8FB0-57C0806FFB8C}" type="pres">
      <dgm:prSet presAssocID="{E118ACA3-665C-4C1F-8673-6C3DCC163B4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</dgm:pt>
    <dgm:pt modelId="{15E15794-A836-431E-B2BB-55A9FF5A9651}" type="pres">
      <dgm:prSet presAssocID="{E118ACA3-665C-4C1F-8673-6C3DCC163B40}" presName="spaceRect" presStyleCnt="0"/>
      <dgm:spPr/>
    </dgm:pt>
    <dgm:pt modelId="{53255FA3-E892-4998-975C-87594C6A40BA}" type="pres">
      <dgm:prSet presAssocID="{E118ACA3-665C-4C1F-8673-6C3DCC163B40}" presName="textRect" presStyleLbl="revTx" presStyleIdx="2" presStyleCnt="4" custScaleX="139437">
        <dgm:presLayoutVars>
          <dgm:chMax val="1"/>
          <dgm:chPref val="1"/>
        </dgm:presLayoutVars>
      </dgm:prSet>
      <dgm:spPr/>
    </dgm:pt>
    <dgm:pt modelId="{23C7776E-46B1-46D8-A7B5-B35A6AE1BFE1}" type="pres">
      <dgm:prSet presAssocID="{BCFA0655-63AF-4EAD-978E-1987671D6DF7}" presName="sibTrans" presStyleCnt="0"/>
      <dgm:spPr/>
    </dgm:pt>
    <dgm:pt modelId="{A76025AA-6ED8-47CC-BAA2-7473C49357BE}" type="pres">
      <dgm:prSet presAssocID="{6BDAD422-8C28-4603-91F2-6DA4613A6A2E}" presName="compNode" presStyleCnt="0"/>
      <dgm:spPr/>
    </dgm:pt>
    <dgm:pt modelId="{F8A29A05-B202-46E9-B996-C13DEA87B23D}" type="pres">
      <dgm:prSet presAssocID="{6BDAD422-8C28-4603-91F2-6DA4613A6A2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25EE6774-B5AE-4B02-9738-46C3DC1790DA}" type="pres">
      <dgm:prSet presAssocID="{6BDAD422-8C28-4603-91F2-6DA4613A6A2E}" presName="spaceRect" presStyleCnt="0"/>
      <dgm:spPr/>
    </dgm:pt>
    <dgm:pt modelId="{FB7971A9-2704-41C6-87AF-F3522C9ACDB4}" type="pres">
      <dgm:prSet presAssocID="{6BDAD422-8C28-4603-91F2-6DA4613A6A2E}" presName="textRect" presStyleLbl="revTx" presStyleIdx="3" presStyleCnt="4" custScaleX="178900">
        <dgm:presLayoutVars>
          <dgm:chMax val="1"/>
          <dgm:chPref val="1"/>
        </dgm:presLayoutVars>
      </dgm:prSet>
      <dgm:spPr/>
    </dgm:pt>
  </dgm:ptLst>
  <dgm:cxnLst>
    <dgm:cxn modelId="{FF1F2524-F288-4184-A0B7-3F2BE0127807}" type="presOf" srcId="{BB83F14C-0FA7-4B07-9C08-783423EFC678}" destId="{7A769D3E-734E-4348-A686-334C134CB5EB}" srcOrd="0" destOrd="0" presId="urn:microsoft.com/office/officeart/2018/2/layout/IconLabelList"/>
    <dgm:cxn modelId="{1E739824-8FC8-41C5-8CDF-5E9037780CA7}" srcId="{BB83F14C-0FA7-4B07-9C08-783423EFC678}" destId="{6C8EBFF1-CA17-47DA-936B-B312C6495B39}" srcOrd="0" destOrd="0" parTransId="{54ECDBE3-B0AA-4A22-B7D7-B85D573E51F6}" sibTransId="{01DF5129-7300-49B7-A73D-7D0DFE9E38E2}"/>
    <dgm:cxn modelId="{8738502A-E295-498D-BC2A-B9349ACF8B44}" type="presOf" srcId="{6BDAD422-8C28-4603-91F2-6DA4613A6A2E}" destId="{FB7971A9-2704-41C6-87AF-F3522C9ACDB4}" srcOrd="0" destOrd="0" presId="urn:microsoft.com/office/officeart/2018/2/layout/IconLabelList"/>
    <dgm:cxn modelId="{E191A963-E480-43AB-A648-D2E58F87915B}" srcId="{BB83F14C-0FA7-4B07-9C08-783423EFC678}" destId="{372E2C2B-2F0C-48E1-B746-03811D148E42}" srcOrd="1" destOrd="0" parTransId="{5CAC6BD0-E674-4D63-832A-A52D6F78A10B}" sibTransId="{02333F8D-E26B-4C85-B15B-D87BCAE8FC13}"/>
    <dgm:cxn modelId="{6F9AB480-962B-41B8-8ED2-E00A82BB9500}" type="presOf" srcId="{372E2C2B-2F0C-48E1-B746-03811D148E42}" destId="{54E3E1FB-3AD4-4E60-9B27-CFBD3214615E}" srcOrd="0" destOrd="0" presId="urn:microsoft.com/office/officeart/2018/2/layout/IconLabelList"/>
    <dgm:cxn modelId="{BE2157B7-B151-4D6C-B291-A9565CD1A053}" srcId="{BB83F14C-0FA7-4B07-9C08-783423EFC678}" destId="{6BDAD422-8C28-4603-91F2-6DA4613A6A2E}" srcOrd="3" destOrd="0" parTransId="{44771210-4656-4A83-A1AF-9B33822DF2B2}" sibTransId="{71A4F1F0-7D9A-40D7-B1D8-6726E7BD4B3C}"/>
    <dgm:cxn modelId="{2E5BBDDB-C189-4A74-BDAE-2E9EA0EE3681}" srcId="{BB83F14C-0FA7-4B07-9C08-783423EFC678}" destId="{E118ACA3-665C-4C1F-8673-6C3DCC163B40}" srcOrd="2" destOrd="0" parTransId="{6A6CAE9C-F470-4003-AA57-1B97A6D55198}" sibTransId="{BCFA0655-63AF-4EAD-978E-1987671D6DF7}"/>
    <dgm:cxn modelId="{E50063E6-EBE4-4CE5-9A6D-5AD2431F60FB}" type="presOf" srcId="{6C8EBFF1-CA17-47DA-936B-B312C6495B39}" destId="{BE3F7819-4277-48F1-8CBA-5B2D6C82FB7E}" srcOrd="0" destOrd="0" presId="urn:microsoft.com/office/officeart/2018/2/layout/IconLabelList"/>
    <dgm:cxn modelId="{4BF055F6-4FF0-44AC-94E5-70E53AB62626}" type="presOf" srcId="{E118ACA3-665C-4C1F-8673-6C3DCC163B40}" destId="{53255FA3-E892-4998-975C-87594C6A40BA}" srcOrd="0" destOrd="0" presId="urn:microsoft.com/office/officeart/2018/2/layout/IconLabelList"/>
    <dgm:cxn modelId="{BEFAF5A0-CCA7-47B3-B55A-5CFC48E2CD76}" type="presParOf" srcId="{7A769D3E-734E-4348-A686-334C134CB5EB}" destId="{79F92124-A076-4D2A-A330-E0C31253D471}" srcOrd="0" destOrd="0" presId="urn:microsoft.com/office/officeart/2018/2/layout/IconLabelList"/>
    <dgm:cxn modelId="{369FECC6-129F-4D40-9C63-A6A913D930FB}" type="presParOf" srcId="{79F92124-A076-4D2A-A330-E0C31253D471}" destId="{FE8F8DEB-A504-42C1-9828-49105E768943}" srcOrd="0" destOrd="0" presId="urn:microsoft.com/office/officeart/2018/2/layout/IconLabelList"/>
    <dgm:cxn modelId="{697E9FC6-AB84-479B-A3A1-A64D6C33D541}" type="presParOf" srcId="{79F92124-A076-4D2A-A330-E0C31253D471}" destId="{E452D596-C233-4264-899A-D4D56A60C4BC}" srcOrd="1" destOrd="0" presId="urn:microsoft.com/office/officeart/2018/2/layout/IconLabelList"/>
    <dgm:cxn modelId="{17DB709A-C125-40FD-8062-EC13A42045A7}" type="presParOf" srcId="{79F92124-A076-4D2A-A330-E0C31253D471}" destId="{BE3F7819-4277-48F1-8CBA-5B2D6C82FB7E}" srcOrd="2" destOrd="0" presId="urn:microsoft.com/office/officeart/2018/2/layout/IconLabelList"/>
    <dgm:cxn modelId="{BECD4FF9-1248-4827-8A27-9A48AB4C9762}" type="presParOf" srcId="{7A769D3E-734E-4348-A686-334C134CB5EB}" destId="{5DDD4496-4E3F-4732-874F-32730C187FE5}" srcOrd="1" destOrd="0" presId="urn:microsoft.com/office/officeart/2018/2/layout/IconLabelList"/>
    <dgm:cxn modelId="{2AA73A27-C84F-4B52-A3D9-AF90612EE4A4}" type="presParOf" srcId="{7A769D3E-734E-4348-A686-334C134CB5EB}" destId="{869EF683-445C-4AD3-A5F4-D2EA7ECC2ED5}" srcOrd="2" destOrd="0" presId="urn:microsoft.com/office/officeart/2018/2/layout/IconLabelList"/>
    <dgm:cxn modelId="{5CC43484-2F07-4B3F-B7E3-AD4E4173A277}" type="presParOf" srcId="{869EF683-445C-4AD3-A5F4-D2EA7ECC2ED5}" destId="{957E7DEE-AC45-4970-AB9A-ABBAA4090BE2}" srcOrd="0" destOrd="0" presId="urn:microsoft.com/office/officeart/2018/2/layout/IconLabelList"/>
    <dgm:cxn modelId="{5E64907C-7A6F-491E-A35B-FE8FFD085A89}" type="presParOf" srcId="{869EF683-445C-4AD3-A5F4-D2EA7ECC2ED5}" destId="{14202822-42BE-4E44-AE98-2EEB4AD8A7F1}" srcOrd="1" destOrd="0" presId="urn:microsoft.com/office/officeart/2018/2/layout/IconLabelList"/>
    <dgm:cxn modelId="{EF401E74-43A6-4A05-A6D2-B4EB7685F3D7}" type="presParOf" srcId="{869EF683-445C-4AD3-A5F4-D2EA7ECC2ED5}" destId="{54E3E1FB-3AD4-4E60-9B27-CFBD3214615E}" srcOrd="2" destOrd="0" presId="urn:microsoft.com/office/officeart/2018/2/layout/IconLabelList"/>
    <dgm:cxn modelId="{020B3365-F4AD-4CCB-AB92-80EA42BEFF3F}" type="presParOf" srcId="{7A769D3E-734E-4348-A686-334C134CB5EB}" destId="{4AA347F4-B121-4E20-82B4-CA2BD392D3A2}" srcOrd="3" destOrd="0" presId="urn:microsoft.com/office/officeart/2018/2/layout/IconLabelList"/>
    <dgm:cxn modelId="{741169EA-1AD0-4D0D-A78D-DDFFE6A5266D}" type="presParOf" srcId="{7A769D3E-734E-4348-A686-334C134CB5EB}" destId="{1F281123-E9F1-4299-86D0-DD46760641AC}" srcOrd="4" destOrd="0" presId="urn:microsoft.com/office/officeart/2018/2/layout/IconLabelList"/>
    <dgm:cxn modelId="{37FC5D4C-F468-4CEA-BCCE-458C51B4F6E2}" type="presParOf" srcId="{1F281123-E9F1-4299-86D0-DD46760641AC}" destId="{E96D99A4-7F6E-49EC-8FB0-57C0806FFB8C}" srcOrd="0" destOrd="0" presId="urn:microsoft.com/office/officeart/2018/2/layout/IconLabelList"/>
    <dgm:cxn modelId="{08F651C9-28E1-4FE1-9A3C-EFBBE09B8820}" type="presParOf" srcId="{1F281123-E9F1-4299-86D0-DD46760641AC}" destId="{15E15794-A836-431E-B2BB-55A9FF5A9651}" srcOrd="1" destOrd="0" presId="urn:microsoft.com/office/officeart/2018/2/layout/IconLabelList"/>
    <dgm:cxn modelId="{6AD47339-E824-4A18-9845-D8CB1220BAC5}" type="presParOf" srcId="{1F281123-E9F1-4299-86D0-DD46760641AC}" destId="{53255FA3-E892-4998-975C-87594C6A40BA}" srcOrd="2" destOrd="0" presId="urn:microsoft.com/office/officeart/2018/2/layout/IconLabelList"/>
    <dgm:cxn modelId="{D2D9A03C-E0DE-4938-9FBE-BD6E34410A3E}" type="presParOf" srcId="{7A769D3E-734E-4348-A686-334C134CB5EB}" destId="{23C7776E-46B1-46D8-A7B5-B35A6AE1BFE1}" srcOrd="5" destOrd="0" presId="urn:microsoft.com/office/officeart/2018/2/layout/IconLabelList"/>
    <dgm:cxn modelId="{BFEFE79A-5C18-496E-B421-5B17624C2C47}" type="presParOf" srcId="{7A769D3E-734E-4348-A686-334C134CB5EB}" destId="{A76025AA-6ED8-47CC-BAA2-7473C49357BE}" srcOrd="6" destOrd="0" presId="urn:microsoft.com/office/officeart/2018/2/layout/IconLabelList"/>
    <dgm:cxn modelId="{D0CA833D-84F0-4E96-9215-948784A8CCE4}" type="presParOf" srcId="{A76025AA-6ED8-47CC-BAA2-7473C49357BE}" destId="{F8A29A05-B202-46E9-B996-C13DEA87B23D}" srcOrd="0" destOrd="0" presId="urn:microsoft.com/office/officeart/2018/2/layout/IconLabelList"/>
    <dgm:cxn modelId="{B4E45F9F-F29A-4057-BE2E-C28E18FC532F}" type="presParOf" srcId="{A76025AA-6ED8-47CC-BAA2-7473C49357BE}" destId="{25EE6774-B5AE-4B02-9738-46C3DC1790DA}" srcOrd="1" destOrd="0" presId="urn:microsoft.com/office/officeart/2018/2/layout/IconLabelList"/>
    <dgm:cxn modelId="{BEC15E71-8769-4974-B221-1B50C26E2665}" type="presParOf" srcId="{A76025AA-6ED8-47CC-BAA2-7473C49357BE}" destId="{FB7971A9-2704-41C6-87AF-F3522C9ACDB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83F14C-0FA7-4B07-9C08-783423EFC67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C8EBFF1-CA17-47DA-936B-B312C6495B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/>
              </a:solidFill>
            </a:rPr>
            <a:t>Ajuste da tensão de alimentação para adaptar o comportamento inicial do motor</a:t>
          </a:r>
        </a:p>
      </dgm:t>
    </dgm:pt>
    <dgm:pt modelId="{54ECDBE3-B0AA-4A22-B7D7-B85D573E51F6}" type="parTrans" cxnId="{1E739824-8FC8-41C5-8CDF-5E9037780CA7}">
      <dgm:prSet/>
      <dgm:spPr/>
      <dgm:t>
        <a:bodyPr/>
        <a:lstStyle/>
        <a:p>
          <a:endParaRPr lang="en-US"/>
        </a:p>
      </dgm:t>
    </dgm:pt>
    <dgm:pt modelId="{01DF5129-7300-49B7-A73D-7D0DFE9E38E2}" type="sibTrans" cxnId="{1E739824-8FC8-41C5-8CDF-5E9037780CA7}">
      <dgm:prSet/>
      <dgm:spPr/>
      <dgm:t>
        <a:bodyPr/>
        <a:lstStyle/>
        <a:p>
          <a:endParaRPr lang="en-US"/>
        </a:p>
      </dgm:t>
    </dgm:pt>
    <dgm:pt modelId="{372E2C2B-2F0C-48E1-B746-03811D148E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/>
              </a:solidFill>
            </a:rPr>
            <a:t>Usuário pode selecionar a condição de partida ideal para seu cenário</a:t>
          </a:r>
        </a:p>
      </dgm:t>
    </dgm:pt>
    <dgm:pt modelId="{5CAC6BD0-E674-4D63-832A-A52D6F78A10B}" type="parTrans" cxnId="{E191A963-E480-43AB-A648-D2E58F87915B}">
      <dgm:prSet/>
      <dgm:spPr/>
      <dgm:t>
        <a:bodyPr/>
        <a:lstStyle/>
        <a:p>
          <a:endParaRPr lang="en-US"/>
        </a:p>
      </dgm:t>
    </dgm:pt>
    <dgm:pt modelId="{02333F8D-E26B-4C85-B15B-D87BCAE8FC13}" type="sibTrans" cxnId="{E191A963-E480-43AB-A648-D2E58F87915B}">
      <dgm:prSet/>
      <dgm:spPr/>
      <dgm:t>
        <a:bodyPr/>
        <a:lstStyle/>
        <a:p>
          <a:endParaRPr lang="en-US"/>
        </a:p>
      </dgm:t>
    </dgm:pt>
    <dgm:pt modelId="{E118ACA3-665C-4C1F-8673-6C3DCC163B4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/>
              </a:solidFill>
            </a:rPr>
            <a:t>Maior flexibilidade na análise do desempenho do motor</a:t>
          </a:r>
        </a:p>
      </dgm:t>
    </dgm:pt>
    <dgm:pt modelId="{6A6CAE9C-F470-4003-AA57-1B97A6D55198}" type="parTrans" cxnId="{2E5BBDDB-C189-4A74-BDAE-2E9EA0EE3681}">
      <dgm:prSet/>
      <dgm:spPr/>
      <dgm:t>
        <a:bodyPr/>
        <a:lstStyle/>
        <a:p>
          <a:endParaRPr lang="en-US"/>
        </a:p>
      </dgm:t>
    </dgm:pt>
    <dgm:pt modelId="{BCFA0655-63AF-4EAD-978E-1987671D6DF7}" type="sibTrans" cxnId="{2E5BBDDB-C189-4A74-BDAE-2E9EA0EE3681}">
      <dgm:prSet/>
      <dgm:spPr/>
      <dgm:t>
        <a:bodyPr/>
        <a:lstStyle/>
        <a:p>
          <a:endParaRPr lang="en-US"/>
        </a:p>
      </dgm:t>
    </dgm:pt>
    <dgm:pt modelId="{6BDAD422-8C28-4603-91F2-6DA4613A6A2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solidFill>
                <a:schemeClr val="bg2"/>
              </a:solidFill>
            </a:rPr>
            <a:t>Simulação realista para diferentes condições operacionais</a:t>
          </a:r>
        </a:p>
      </dgm:t>
    </dgm:pt>
    <dgm:pt modelId="{44771210-4656-4A83-A1AF-9B33822DF2B2}" type="parTrans" cxnId="{BE2157B7-B151-4D6C-B291-A9565CD1A053}">
      <dgm:prSet/>
      <dgm:spPr/>
      <dgm:t>
        <a:bodyPr/>
        <a:lstStyle/>
        <a:p>
          <a:endParaRPr lang="en-US"/>
        </a:p>
      </dgm:t>
    </dgm:pt>
    <dgm:pt modelId="{71A4F1F0-7D9A-40D7-B1D8-6726E7BD4B3C}" type="sibTrans" cxnId="{BE2157B7-B151-4D6C-B291-A9565CD1A053}">
      <dgm:prSet/>
      <dgm:spPr/>
      <dgm:t>
        <a:bodyPr/>
        <a:lstStyle/>
        <a:p>
          <a:endParaRPr lang="en-US"/>
        </a:p>
      </dgm:t>
    </dgm:pt>
    <dgm:pt modelId="{7A769D3E-734E-4348-A686-334C134CB5EB}" type="pres">
      <dgm:prSet presAssocID="{BB83F14C-0FA7-4B07-9C08-783423EFC678}" presName="root" presStyleCnt="0">
        <dgm:presLayoutVars>
          <dgm:dir/>
          <dgm:resizeHandles val="exact"/>
        </dgm:presLayoutVars>
      </dgm:prSet>
      <dgm:spPr/>
    </dgm:pt>
    <dgm:pt modelId="{79F92124-A076-4D2A-A330-E0C31253D471}" type="pres">
      <dgm:prSet presAssocID="{6C8EBFF1-CA17-47DA-936B-B312C6495B39}" presName="compNode" presStyleCnt="0"/>
      <dgm:spPr/>
    </dgm:pt>
    <dgm:pt modelId="{FE8F8DEB-A504-42C1-9828-49105E768943}" type="pres">
      <dgm:prSet presAssocID="{6C8EBFF1-CA17-47DA-936B-B312C6495B3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igurações com preenchimento sólido"/>
        </a:ext>
      </dgm:extLst>
    </dgm:pt>
    <dgm:pt modelId="{E452D596-C233-4264-899A-D4D56A60C4BC}" type="pres">
      <dgm:prSet presAssocID="{6C8EBFF1-CA17-47DA-936B-B312C6495B39}" presName="spaceRect" presStyleCnt="0"/>
      <dgm:spPr/>
    </dgm:pt>
    <dgm:pt modelId="{BE3F7819-4277-48F1-8CBA-5B2D6C82FB7E}" type="pres">
      <dgm:prSet presAssocID="{6C8EBFF1-CA17-47DA-936B-B312C6495B39}" presName="textRect" presStyleLbl="revTx" presStyleIdx="0" presStyleCnt="4" custScaleX="172526">
        <dgm:presLayoutVars>
          <dgm:chMax val="1"/>
          <dgm:chPref val="1"/>
        </dgm:presLayoutVars>
      </dgm:prSet>
      <dgm:spPr/>
    </dgm:pt>
    <dgm:pt modelId="{5DDD4496-4E3F-4732-874F-32730C187FE5}" type="pres">
      <dgm:prSet presAssocID="{01DF5129-7300-49B7-A73D-7D0DFE9E38E2}" presName="sibTrans" presStyleCnt="0"/>
      <dgm:spPr/>
    </dgm:pt>
    <dgm:pt modelId="{869EF683-445C-4AD3-A5F4-D2EA7ECC2ED5}" type="pres">
      <dgm:prSet presAssocID="{372E2C2B-2F0C-48E1-B746-03811D148E42}" presName="compNode" presStyleCnt="0"/>
      <dgm:spPr/>
    </dgm:pt>
    <dgm:pt modelId="{957E7DEE-AC45-4970-AB9A-ABBAA4090BE2}" type="pres">
      <dgm:prSet presAssocID="{372E2C2B-2F0C-48E1-B746-03811D148E42}" presName="iconRect" presStyleLbl="node1" presStyleIdx="1" presStyleCnt="4" custLinFactNeighborX="-396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Verificação com preenchimento sólido"/>
        </a:ext>
      </dgm:extLst>
    </dgm:pt>
    <dgm:pt modelId="{14202822-42BE-4E44-AE98-2EEB4AD8A7F1}" type="pres">
      <dgm:prSet presAssocID="{372E2C2B-2F0C-48E1-B746-03811D148E42}" presName="spaceRect" presStyleCnt="0"/>
      <dgm:spPr/>
    </dgm:pt>
    <dgm:pt modelId="{54E3E1FB-3AD4-4E60-9B27-CFBD3214615E}" type="pres">
      <dgm:prSet presAssocID="{372E2C2B-2F0C-48E1-B746-03811D148E42}" presName="textRect" presStyleLbl="revTx" presStyleIdx="1" presStyleCnt="4" custScaleX="176695">
        <dgm:presLayoutVars>
          <dgm:chMax val="1"/>
          <dgm:chPref val="1"/>
        </dgm:presLayoutVars>
      </dgm:prSet>
      <dgm:spPr/>
    </dgm:pt>
    <dgm:pt modelId="{4AA347F4-B121-4E20-82B4-CA2BD392D3A2}" type="pres">
      <dgm:prSet presAssocID="{02333F8D-E26B-4C85-B15B-D87BCAE8FC13}" presName="sibTrans" presStyleCnt="0"/>
      <dgm:spPr/>
    </dgm:pt>
    <dgm:pt modelId="{1F281123-E9F1-4299-86D0-DD46760641AC}" type="pres">
      <dgm:prSet presAssocID="{E118ACA3-665C-4C1F-8673-6C3DCC163B40}" presName="compNode" presStyleCnt="0"/>
      <dgm:spPr/>
    </dgm:pt>
    <dgm:pt modelId="{E96D99A4-7F6E-49EC-8FB0-57C0806FFB8C}" type="pres">
      <dgm:prSet presAssocID="{E118ACA3-665C-4C1F-8673-6C3DCC163B40}" presName="iconRect" presStyleLbl="node1" presStyleIdx="2" presStyleCnt="4" custLinFactNeighborX="10251" custLinFactNeighborY="134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squisa com preenchimento sólido"/>
        </a:ext>
      </dgm:extLst>
    </dgm:pt>
    <dgm:pt modelId="{15E15794-A836-431E-B2BB-55A9FF5A9651}" type="pres">
      <dgm:prSet presAssocID="{E118ACA3-665C-4C1F-8673-6C3DCC163B40}" presName="spaceRect" presStyleCnt="0"/>
      <dgm:spPr/>
    </dgm:pt>
    <dgm:pt modelId="{53255FA3-E892-4998-975C-87594C6A40BA}" type="pres">
      <dgm:prSet presAssocID="{E118ACA3-665C-4C1F-8673-6C3DCC163B40}" presName="textRect" presStyleLbl="revTx" presStyleIdx="2" presStyleCnt="4" custScaleX="139437" custLinFactNeighborX="10354" custLinFactNeighborY="1366">
        <dgm:presLayoutVars>
          <dgm:chMax val="1"/>
          <dgm:chPref val="1"/>
        </dgm:presLayoutVars>
      </dgm:prSet>
      <dgm:spPr/>
    </dgm:pt>
    <dgm:pt modelId="{23C7776E-46B1-46D8-A7B5-B35A6AE1BFE1}" type="pres">
      <dgm:prSet presAssocID="{BCFA0655-63AF-4EAD-978E-1987671D6DF7}" presName="sibTrans" presStyleCnt="0"/>
      <dgm:spPr/>
    </dgm:pt>
    <dgm:pt modelId="{A76025AA-6ED8-47CC-BAA2-7473C49357BE}" type="pres">
      <dgm:prSet presAssocID="{6BDAD422-8C28-4603-91F2-6DA4613A6A2E}" presName="compNode" presStyleCnt="0"/>
      <dgm:spPr/>
    </dgm:pt>
    <dgm:pt modelId="{F8A29A05-B202-46E9-B996-C13DEA87B23D}" type="pres">
      <dgm:prSet presAssocID="{6BDAD422-8C28-4603-91F2-6DA4613A6A2E}" presName="iconRect" presStyleLbl="node1" presStyleIdx="3" presStyleCnt="4" custLinFactNeighborX="3280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 das Coisas com preenchimento sólido"/>
        </a:ext>
      </dgm:extLst>
    </dgm:pt>
    <dgm:pt modelId="{25EE6774-B5AE-4B02-9738-46C3DC1790DA}" type="pres">
      <dgm:prSet presAssocID="{6BDAD422-8C28-4603-91F2-6DA4613A6A2E}" presName="spaceRect" presStyleCnt="0"/>
      <dgm:spPr/>
    </dgm:pt>
    <dgm:pt modelId="{FB7971A9-2704-41C6-87AF-F3522C9ACDB4}" type="pres">
      <dgm:prSet presAssocID="{6BDAD422-8C28-4603-91F2-6DA4613A6A2E}" presName="textRect" presStyleLbl="revTx" presStyleIdx="3" presStyleCnt="4" custScaleX="178900" custLinFactNeighborX="14762" custLinFactNeighborY="-8148">
        <dgm:presLayoutVars>
          <dgm:chMax val="1"/>
          <dgm:chPref val="1"/>
        </dgm:presLayoutVars>
      </dgm:prSet>
      <dgm:spPr/>
    </dgm:pt>
  </dgm:ptLst>
  <dgm:cxnLst>
    <dgm:cxn modelId="{FF1F2524-F288-4184-A0B7-3F2BE0127807}" type="presOf" srcId="{BB83F14C-0FA7-4B07-9C08-783423EFC678}" destId="{7A769D3E-734E-4348-A686-334C134CB5EB}" srcOrd="0" destOrd="0" presId="urn:microsoft.com/office/officeart/2018/2/layout/IconLabelList"/>
    <dgm:cxn modelId="{1E739824-8FC8-41C5-8CDF-5E9037780CA7}" srcId="{BB83F14C-0FA7-4B07-9C08-783423EFC678}" destId="{6C8EBFF1-CA17-47DA-936B-B312C6495B39}" srcOrd="0" destOrd="0" parTransId="{54ECDBE3-B0AA-4A22-B7D7-B85D573E51F6}" sibTransId="{01DF5129-7300-49B7-A73D-7D0DFE9E38E2}"/>
    <dgm:cxn modelId="{8738502A-E295-498D-BC2A-B9349ACF8B44}" type="presOf" srcId="{6BDAD422-8C28-4603-91F2-6DA4613A6A2E}" destId="{FB7971A9-2704-41C6-87AF-F3522C9ACDB4}" srcOrd="0" destOrd="0" presId="urn:microsoft.com/office/officeart/2018/2/layout/IconLabelList"/>
    <dgm:cxn modelId="{E191A963-E480-43AB-A648-D2E58F87915B}" srcId="{BB83F14C-0FA7-4B07-9C08-783423EFC678}" destId="{372E2C2B-2F0C-48E1-B746-03811D148E42}" srcOrd="1" destOrd="0" parTransId="{5CAC6BD0-E674-4D63-832A-A52D6F78A10B}" sibTransId="{02333F8D-E26B-4C85-B15B-D87BCAE8FC13}"/>
    <dgm:cxn modelId="{6F9AB480-962B-41B8-8ED2-E00A82BB9500}" type="presOf" srcId="{372E2C2B-2F0C-48E1-B746-03811D148E42}" destId="{54E3E1FB-3AD4-4E60-9B27-CFBD3214615E}" srcOrd="0" destOrd="0" presId="urn:microsoft.com/office/officeart/2018/2/layout/IconLabelList"/>
    <dgm:cxn modelId="{BE2157B7-B151-4D6C-B291-A9565CD1A053}" srcId="{BB83F14C-0FA7-4B07-9C08-783423EFC678}" destId="{6BDAD422-8C28-4603-91F2-6DA4613A6A2E}" srcOrd="3" destOrd="0" parTransId="{44771210-4656-4A83-A1AF-9B33822DF2B2}" sibTransId="{71A4F1F0-7D9A-40D7-B1D8-6726E7BD4B3C}"/>
    <dgm:cxn modelId="{2E5BBDDB-C189-4A74-BDAE-2E9EA0EE3681}" srcId="{BB83F14C-0FA7-4B07-9C08-783423EFC678}" destId="{E118ACA3-665C-4C1F-8673-6C3DCC163B40}" srcOrd="2" destOrd="0" parTransId="{6A6CAE9C-F470-4003-AA57-1B97A6D55198}" sibTransId="{BCFA0655-63AF-4EAD-978E-1987671D6DF7}"/>
    <dgm:cxn modelId="{E50063E6-EBE4-4CE5-9A6D-5AD2431F60FB}" type="presOf" srcId="{6C8EBFF1-CA17-47DA-936B-B312C6495B39}" destId="{BE3F7819-4277-48F1-8CBA-5B2D6C82FB7E}" srcOrd="0" destOrd="0" presId="urn:microsoft.com/office/officeart/2018/2/layout/IconLabelList"/>
    <dgm:cxn modelId="{4BF055F6-4FF0-44AC-94E5-70E53AB62626}" type="presOf" srcId="{E118ACA3-665C-4C1F-8673-6C3DCC163B40}" destId="{53255FA3-E892-4998-975C-87594C6A40BA}" srcOrd="0" destOrd="0" presId="urn:microsoft.com/office/officeart/2018/2/layout/IconLabelList"/>
    <dgm:cxn modelId="{BEFAF5A0-CCA7-47B3-B55A-5CFC48E2CD76}" type="presParOf" srcId="{7A769D3E-734E-4348-A686-334C134CB5EB}" destId="{79F92124-A076-4D2A-A330-E0C31253D471}" srcOrd="0" destOrd="0" presId="urn:microsoft.com/office/officeart/2018/2/layout/IconLabelList"/>
    <dgm:cxn modelId="{369FECC6-129F-4D40-9C63-A6A913D930FB}" type="presParOf" srcId="{79F92124-A076-4D2A-A330-E0C31253D471}" destId="{FE8F8DEB-A504-42C1-9828-49105E768943}" srcOrd="0" destOrd="0" presId="urn:microsoft.com/office/officeart/2018/2/layout/IconLabelList"/>
    <dgm:cxn modelId="{697E9FC6-AB84-479B-A3A1-A64D6C33D541}" type="presParOf" srcId="{79F92124-A076-4D2A-A330-E0C31253D471}" destId="{E452D596-C233-4264-899A-D4D56A60C4BC}" srcOrd="1" destOrd="0" presId="urn:microsoft.com/office/officeart/2018/2/layout/IconLabelList"/>
    <dgm:cxn modelId="{17DB709A-C125-40FD-8062-EC13A42045A7}" type="presParOf" srcId="{79F92124-A076-4D2A-A330-E0C31253D471}" destId="{BE3F7819-4277-48F1-8CBA-5B2D6C82FB7E}" srcOrd="2" destOrd="0" presId="urn:microsoft.com/office/officeart/2018/2/layout/IconLabelList"/>
    <dgm:cxn modelId="{BECD4FF9-1248-4827-8A27-9A48AB4C9762}" type="presParOf" srcId="{7A769D3E-734E-4348-A686-334C134CB5EB}" destId="{5DDD4496-4E3F-4732-874F-32730C187FE5}" srcOrd="1" destOrd="0" presId="urn:microsoft.com/office/officeart/2018/2/layout/IconLabelList"/>
    <dgm:cxn modelId="{2AA73A27-C84F-4B52-A3D9-AF90612EE4A4}" type="presParOf" srcId="{7A769D3E-734E-4348-A686-334C134CB5EB}" destId="{869EF683-445C-4AD3-A5F4-D2EA7ECC2ED5}" srcOrd="2" destOrd="0" presId="urn:microsoft.com/office/officeart/2018/2/layout/IconLabelList"/>
    <dgm:cxn modelId="{5CC43484-2F07-4B3F-B7E3-AD4E4173A277}" type="presParOf" srcId="{869EF683-445C-4AD3-A5F4-D2EA7ECC2ED5}" destId="{957E7DEE-AC45-4970-AB9A-ABBAA4090BE2}" srcOrd="0" destOrd="0" presId="urn:microsoft.com/office/officeart/2018/2/layout/IconLabelList"/>
    <dgm:cxn modelId="{5E64907C-7A6F-491E-A35B-FE8FFD085A89}" type="presParOf" srcId="{869EF683-445C-4AD3-A5F4-D2EA7ECC2ED5}" destId="{14202822-42BE-4E44-AE98-2EEB4AD8A7F1}" srcOrd="1" destOrd="0" presId="urn:microsoft.com/office/officeart/2018/2/layout/IconLabelList"/>
    <dgm:cxn modelId="{EF401E74-43A6-4A05-A6D2-B4EB7685F3D7}" type="presParOf" srcId="{869EF683-445C-4AD3-A5F4-D2EA7ECC2ED5}" destId="{54E3E1FB-3AD4-4E60-9B27-CFBD3214615E}" srcOrd="2" destOrd="0" presId="urn:microsoft.com/office/officeart/2018/2/layout/IconLabelList"/>
    <dgm:cxn modelId="{020B3365-F4AD-4CCB-AB92-80EA42BEFF3F}" type="presParOf" srcId="{7A769D3E-734E-4348-A686-334C134CB5EB}" destId="{4AA347F4-B121-4E20-82B4-CA2BD392D3A2}" srcOrd="3" destOrd="0" presId="urn:microsoft.com/office/officeart/2018/2/layout/IconLabelList"/>
    <dgm:cxn modelId="{741169EA-1AD0-4D0D-A78D-DDFFE6A5266D}" type="presParOf" srcId="{7A769D3E-734E-4348-A686-334C134CB5EB}" destId="{1F281123-E9F1-4299-86D0-DD46760641AC}" srcOrd="4" destOrd="0" presId="urn:microsoft.com/office/officeart/2018/2/layout/IconLabelList"/>
    <dgm:cxn modelId="{37FC5D4C-F468-4CEA-BCCE-458C51B4F6E2}" type="presParOf" srcId="{1F281123-E9F1-4299-86D0-DD46760641AC}" destId="{E96D99A4-7F6E-49EC-8FB0-57C0806FFB8C}" srcOrd="0" destOrd="0" presId="urn:microsoft.com/office/officeart/2018/2/layout/IconLabelList"/>
    <dgm:cxn modelId="{08F651C9-28E1-4FE1-9A3C-EFBBE09B8820}" type="presParOf" srcId="{1F281123-E9F1-4299-86D0-DD46760641AC}" destId="{15E15794-A836-431E-B2BB-55A9FF5A9651}" srcOrd="1" destOrd="0" presId="urn:microsoft.com/office/officeart/2018/2/layout/IconLabelList"/>
    <dgm:cxn modelId="{6AD47339-E824-4A18-9845-D8CB1220BAC5}" type="presParOf" srcId="{1F281123-E9F1-4299-86D0-DD46760641AC}" destId="{53255FA3-E892-4998-975C-87594C6A40BA}" srcOrd="2" destOrd="0" presId="urn:microsoft.com/office/officeart/2018/2/layout/IconLabelList"/>
    <dgm:cxn modelId="{D2D9A03C-E0DE-4938-9FBE-BD6E34410A3E}" type="presParOf" srcId="{7A769D3E-734E-4348-A686-334C134CB5EB}" destId="{23C7776E-46B1-46D8-A7B5-B35A6AE1BFE1}" srcOrd="5" destOrd="0" presId="urn:microsoft.com/office/officeart/2018/2/layout/IconLabelList"/>
    <dgm:cxn modelId="{BFEFE79A-5C18-496E-B421-5B17624C2C47}" type="presParOf" srcId="{7A769D3E-734E-4348-A686-334C134CB5EB}" destId="{A76025AA-6ED8-47CC-BAA2-7473C49357BE}" srcOrd="6" destOrd="0" presId="urn:microsoft.com/office/officeart/2018/2/layout/IconLabelList"/>
    <dgm:cxn modelId="{D0CA833D-84F0-4E96-9215-948784A8CCE4}" type="presParOf" srcId="{A76025AA-6ED8-47CC-BAA2-7473C49357BE}" destId="{F8A29A05-B202-46E9-B996-C13DEA87B23D}" srcOrd="0" destOrd="0" presId="urn:microsoft.com/office/officeart/2018/2/layout/IconLabelList"/>
    <dgm:cxn modelId="{B4E45F9F-F29A-4057-BE2E-C28E18FC532F}" type="presParOf" srcId="{A76025AA-6ED8-47CC-BAA2-7473C49357BE}" destId="{25EE6774-B5AE-4B02-9738-46C3DC1790DA}" srcOrd="1" destOrd="0" presId="urn:microsoft.com/office/officeart/2018/2/layout/IconLabelList"/>
    <dgm:cxn modelId="{BEC15E71-8769-4974-B221-1B50C26E2665}" type="presParOf" srcId="{A76025AA-6ED8-47CC-BAA2-7473C49357BE}" destId="{FB7971A9-2704-41C6-87AF-F3522C9ACDB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540288-66B4-411C-857B-CFAF53480E3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F3C668-EA54-4218-9963-64FE1251BDC4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>
              <a:solidFill>
                <a:schemeClr val="bg2"/>
              </a:solidFill>
            </a:rPr>
            <a:t>Avaliar a precisão do aplicativo no cálculo de parâmetros de motores de indução.</a:t>
          </a:r>
          <a:endParaRPr lang="en-US" dirty="0">
            <a:solidFill>
              <a:schemeClr val="bg2"/>
            </a:solidFill>
          </a:endParaRPr>
        </a:p>
      </dgm:t>
    </dgm:pt>
    <dgm:pt modelId="{7BF01F92-EAC3-4514-B5F6-E1C6168F6CA3}" type="parTrans" cxnId="{F3DDBA37-19EE-4C14-8BE1-3A8B7CF4235D}">
      <dgm:prSet/>
      <dgm:spPr/>
      <dgm:t>
        <a:bodyPr/>
        <a:lstStyle/>
        <a:p>
          <a:pPr algn="ctr"/>
          <a:endParaRPr lang="en-US"/>
        </a:p>
      </dgm:t>
    </dgm:pt>
    <dgm:pt modelId="{341E695D-BE36-478A-B6F5-05E36B4DEF0E}" type="sibTrans" cxnId="{F3DDBA37-19EE-4C14-8BE1-3A8B7CF4235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735C0D-C0EA-410D-A226-52B4C226C1AB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>
              <a:solidFill>
                <a:schemeClr val="bg2"/>
              </a:solidFill>
            </a:rPr>
            <a:t>Comparação dos resultados obtidos com dados técnicos de referência para validar o desempenho do sistema.</a:t>
          </a:r>
          <a:endParaRPr lang="en-US" dirty="0">
            <a:solidFill>
              <a:schemeClr val="bg2"/>
            </a:solidFill>
          </a:endParaRPr>
        </a:p>
      </dgm:t>
    </dgm:pt>
    <dgm:pt modelId="{30D800DB-129A-4FDE-9028-0650FF166AF8}" type="parTrans" cxnId="{DEBA2B9E-60FA-452B-A005-D1B8E7E98C83}">
      <dgm:prSet/>
      <dgm:spPr/>
      <dgm:t>
        <a:bodyPr/>
        <a:lstStyle/>
        <a:p>
          <a:pPr algn="ctr"/>
          <a:endParaRPr lang="en-US"/>
        </a:p>
      </dgm:t>
    </dgm:pt>
    <dgm:pt modelId="{87E57E96-8828-4F78-899D-1975038DB082}" type="sibTrans" cxnId="{DEBA2B9E-60FA-452B-A005-D1B8E7E98C8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A22DC68-C4EE-4AEF-8113-36D19D85B99F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>
              <a:solidFill>
                <a:schemeClr val="bg2"/>
              </a:solidFill>
            </a:rPr>
            <a:t>Foram escolhidos motores de 60 HP a 350 HP, com rotações de 1200 e 1800 RPM.</a:t>
          </a:r>
          <a:endParaRPr lang="en-US" dirty="0">
            <a:solidFill>
              <a:schemeClr val="bg2"/>
            </a:solidFill>
          </a:endParaRPr>
        </a:p>
      </dgm:t>
    </dgm:pt>
    <dgm:pt modelId="{9C1F66A4-95F3-4A0A-A0ED-B776F33E7EE4}" type="parTrans" cxnId="{F907CE14-36B5-48DC-8CC2-99B1F82E4B6B}">
      <dgm:prSet/>
      <dgm:spPr/>
      <dgm:t>
        <a:bodyPr/>
        <a:lstStyle/>
        <a:p>
          <a:pPr algn="ctr"/>
          <a:endParaRPr lang="en-US"/>
        </a:p>
      </dgm:t>
    </dgm:pt>
    <dgm:pt modelId="{FF6A96E9-948D-4FF8-96DE-29BF51EB448B}" type="sibTrans" cxnId="{F907CE14-36B5-48DC-8CC2-99B1F82E4B6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E9B1925-700D-465E-8CD7-239FE1C04628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>
              <a:solidFill>
                <a:schemeClr val="bg2"/>
              </a:solidFill>
            </a:rPr>
            <a:t>Informações extraídas de catálogos da WEG e do aplicativo "</a:t>
          </a:r>
          <a:r>
            <a:rPr lang="pt-BR" dirty="0" err="1">
              <a:solidFill>
                <a:schemeClr val="bg2"/>
              </a:solidFill>
            </a:rPr>
            <a:t>Induction</a:t>
          </a:r>
          <a:r>
            <a:rPr lang="pt-BR" dirty="0">
              <a:solidFill>
                <a:schemeClr val="bg2"/>
              </a:solidFill>
            </a:rPr>
            <a:t> motor data".</a:t>
          </a:r>
          <a:endParaRPr lang="en-US" dirty="0">
            <a:solidFill>
              <a:schemeClr val="bg2"/>
            </a:solidFill>
          </a:endParaRPr>
        </a:p>
      </dgm:t>
    </dgm:pt>
    <dgm:pt modelId="{ADD8888E-9E87-4B82-9E93-2B130625E588}" type="parTrans" cxnId="{EDDF5746-AC4E-410B-BCA2-E9D4E04A2C2C}">
      <dgm:prSet/>
      <dgm:spPr/>
      <dgm:t>
        <a:bodyPr/>
        <a:lstStyle/>
        <a:p>
          <a:pPr algn="ctr"/>
          <a:endParaRPr lang="en-US"/>
        </a:p>
      </dgm:t>
    </dgm:pt>
    <dgm:pt modelId="{FF49086E-CA29-44D0-848B-3FCDC43509AF}" type="sibTrans" cxnId="{EDDF5746-AC4E-410B-BCA2-E9D4E04A2C2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4AB7CC7-D6E2-43EC-87B2-DF336AA6D55A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>
              <a:solidFill>
                <a:schemeClr val="bg2"/>
              </a:solidFill>
            </a:rPr>
            <a:t>O aplicativo foi testado gerando gráficos de corrente e torque em função da rotação síncrona.</a:t>
          </a:r>
          <a:endParaRPr lang="en-US" dirty="0">
            <a:solidFill>
              <a:schemeClr val="bg2"/>
            </a:solidFill>
          </a:endParaRPr>
        </a:p>
      </dgm:t>
    </dgm:pt>
    <dgm:pt modelId="{C20552E1-C595-45F9-9351-1DB697765CD9}" type="parTrans" cxnId="{E8120B39-9378-4185-BE63-67342273EE90}">
      <dgm:prSet/>
      <dgm:spPr/>
      <dgm:t>
        <a:bodyPr/>
        <a:lstStyle/>
        <a:p>
          <a:pPr algn="ctr"/>
          <a:endParaRPr lang="en-US"/>
        </a:p>
      </dgm:t>
    </dgm:pt>
    <dgm:pt modelId="{678192C1-671D-4A8F-B6AC-F48293D98A08}" type="sibTrans" cxnId="{E8120B39-9378-4185-BE63-67342273EE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977AFC0-04D1-4B0C-9166-E324316B68E6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dirty="0">
              <a:solidFill>
                <a:schemeClr val="bg2"/>
              </a:solidFill>
            </a:rPr>
            <a:t>Os valores simulados foram confrontados com os dados dos catálogos, analisando erros absolutos em diferentes condições operacionais.</a:t>
          </a:r>
          <a:endParaRPr lang="en-US" dirty="0">
            <a:solidFill>
              <a:schemeClr val="bg2"/>
            </a:solidFill>
          </a:endParaRPr>
        </a:p>
      </dgm:t>
    </dgm:pt>
    <dgm:pt modelId="{F74E6DE8-DE07-4C17-9FED-49CEF49C20FC}" type="parTrans" cxnId="{000BFAC1-124B-4B02-8C8B-BA160D4D9DC9}">
      <dgm:prSet/>
      <dgm:spPr/>
      <dgm:t>
        <a:bodyPr/>
        <a:lstStyle/>
        <a:p>
          <a:pPr algn="ctr"/>
          <a:endParaRPr lang="en-US"/>
        </a:p>
      </dgm:t>
    </dgm:pt>
    <dgm:pt modelId="{563B4339-BC76-4A34-83A2-977F3F9EDDD8}" type="sibTrans" cxnId="{000BFAC1-124B-4B02-8C8B-BA160D4D9DC9}">
      <dgm:prSet/>
      <dgm:spPr/>
      <dgm:t>
        <a:bodyPr/>
        <a:lstStyle/>
        <a:p>
          <a:pPr algn="ctr">
            <a:lnSpc>
              <a:spcPct val="100000"/>
            </a:lnSpc>
          </a:pPr>
          <a:endParaRPr lang="en-US"/>
        </a:p>
      </dgm:t>
    </dgm:pt>
    <dgm:pt modelId="{52382F44-7808-4B9B-BE64-3852EEC17BD8}" type="pres">
      <dgm:prSet presAssocID="{7B540288-66B4-411C-857B-CFAF53480E33}" presName="root" presStyleCnt="0">
        <dgm:presLayoutVars>
          <dgm:dir/>
          <dgm:resizeHandles val="exact"/>
        </dgm:presLayoutVars>
      </dgm:prSet>
      <dgm:spPr/>
    </dgm:pt>
    <dgm:pt modelId="{3CB429F4-32E9-4522-95D5-1A356F8A3554}" type="pres">
      <dgm:prSet presAssocID="{7B540288-66B4-411C-857B-CFAF53480E33}" presName="container" presStyleCnt="0">
        <dgm:presLayoutVars>
          <dgm:dir/>
          <dgm:resizeHandles val="exact"/>
        </dgm:presLayoutVars>
      </dgm:prSet>
      <dgm:spPr/>
    </dgm:pt>
    <dgm:pt modelId="{3235CD8C-4194-4FDB-9CB2-14103F635F2F}" type="pres">
      <dgm:prSet presAssocID="{F9F3C668-EA54-4218-9963-64FE1251BDC4}" presName="compNode" presStyleCnt="0"/>
      <dgm:spPr/>
    </dgm:pt>
    <dgm:pt modelId="{9BC02E49-71BF-4F69-A352-CC628F4458E7}" type="pres">
      <dgm:prSet presAssocID="{F9F3C668-EA54-4218-9963-64FE1251BDC4}" presName="iconBgRect" presStyleLbl="bgShp" presStyleIdx="0" presStyleCnt="6"/>
      <dgm:spPr/>
    </dgm:pt>
    <dgm:pt modelId="{9A821430-77E0-489D-9C02-DD084FAB0323}" type="pres">
      <dgm:prSet presAssocID="{F9F3C668-EA54-4218-9963-64FE1251BDC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a mosca"/>
        </a:ext>
      </dgm:extLst>
    </dgm:pt>
    <dgm:pt modelId="{BBC1DBC0-2656-4F25-AA71-9B1E60CA275C}" type="pres">
      <dgm:prSet presAssocID="{F9F3C668-EA54-4218-9963-64FE1251BDC4}" presName="spaceRect" presStyleCnt="0"/>
      <dgm:spPr/>
    </dgm:pt>
    <dgm:pt modelId="{E8023044-0B0E-42ED-9F65-BEEA1CA10C5B}" type="pres">
      <dgm:prSet presAssocID="{F9F3C668-EA54-4218-9963-64FE1251BDC4}" presName="textRect" presStyleLbl="revTx" presStyleIdx="0" presStyleCnt="6">
        <dgm:presLayoutVars>
          <dgm:chMax val="1"/>
          <dgm:chPref val="1"/>
        </dgm:presLayoutVars>
      </dgm:prSet>
      <dgm:spPr/>
    </dgm:pt>
    <dgm:pt modelId="{6DDDE1E1-141C-4460-85DE-65955AF496A1}" type="pres">
      <dgm:prSet presAssocID="{341E695D-BE36-478A-B6F5-05E36B4DEF0E}" presName="sibTrans" presStyleLbl="sibTrans2D1" presStyleIdx="0" presStyleCnt="0"/>
      <dgm:spPr/>
    </dgm:pt>
    <dgm:pt modelId="{0A6E6AA8-3D14-4F54-AF26-E31F81F80357}" type="pres">
      <dgm:prSet presAssocID="{77735C0D-C0EA-410D-A226-52B4C226C1AB}" presName="compNode" presStyleCnt="0"/>
      <dgm:spPr/>
    </dgm:pt>
    <dgm:pt modelId="{7C800585-CDFA-440B-BA59-2F9D8CF1EF1E}" type="pres">
      <dgm:prSet presAssocID="{77735C0D-C0EA-410D-A226-52B4C226C1AB}" presName="iconBgRect" presStyleLbl="bgShp" presStyleIdx="1" presStyleCnt="6"/>
      <dgm:spPr/>
    </dgm:pt>
    <dgm:pt modelId="{D9C2870C-532A-4ED1-ABC7-5FB61AE9E4C4}" type="pres">
      <dgm:prSet presAssocID="{77735C0D-C0EA-410D-A226-52B4C226C1A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CEDB7BB1-30D2-48BC-9286-64D6CB87F83D}" type="pres">
      <dgm:prSet presAssocID="{77735C0D-C0EA-410D-A226-52B4C226C1AB}" presName="spaceRect" presStyleCnt="0"/>
      <dgm:spPr/>
    </dgm:pt>
    <dgm:pt modelId="{69272C67-ABBF-4FEC-B709-1588B5C8115A}" type="pres">
      <dgm:prSet presAssocID="{77735C0D-C0EA-410D-A226-52B4C226C1AB}" presName="textRect" presStyleLbl="revTx" presStyleIdx="1" presStyleCnt="6">
        <dgm:presLayoutVars>
          <dgm:chMax val="1"/>
          <dgm:chPref val="1"/>
        </dgm:presLayoutVars>
      </dgm:prSet>
      <dgm:spPr/>
    </dgm:pt>
    <dgm:pt modelId="{CC63A7D7-DC24-46C2-B300-6D0134FB8FBB}" type="pres">
      <dgm:prSet presAssocID="{87E57E96-8828-4F78-899D-1975038DB082}" presName="sibTrans" presStyleLbl="sibTrans2D1" presStyleIdx="0" presStyleCnt="0"/>
      <dgm:spPr/>
    </dgm:pt>
    <dgm:pt modelId="{A23D39F5-8E42-49B0-BF34-955EC68C9BCB}" type="pres">
      <dgm:prSet presAssocID="{EA22DC68-C4EE-4AEF-8113-36D19D85B99F}" presName="compNode" presStyleCnt="0"/>
      <dgm:spPr/>
    </dgm:pt>
    <dgm:pt modelId="{0DB556C8-B557-4B10-A380-2E489EB60C5E}" type="pres">
      <dgm:prSet presAssocID="{EA22DC68-C4EE-4AEF-8113-36D19D85B99F}" presName="iconBgRect" presStyleLbl="bgShp" presStyleIdx="2" presStyleCnt="6"/>
      <dgm:spPr/>
    </dgm:pt>
    <dgm:pt modelId="{C28C2C7B-F927-4081-8B30-7BF73720C7EE}" type="pres">
      <dgm:prSet presAssocID="{EA22DC68-C4EE-4AEF-8113-36D19D85B99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ão de robô com preenchimento sólido"/>
        </a:ext>
      </dgm:extLst>
    </dgm:pt>
    <dgm:pt modelId="{1F95D65D-1831-4C55-BAC4-03A73492A47D}" type="pres">
      <dgm:prSet presAssocID="{EA22DC68-C4EE-4AEF-8113-36D19D85B99F}" presName="spaceRect" presStyleCnt="0"/>
      <dgm:spPr/>
    </dgm:pt>
    <dgm:pt modelId="{D2E547F3-EB4F-4B6E-85B8-57CC1DAC87FA}" type="pres">
      <dgm:prSet presAssocID="{EA22DC68-C4EE-4AEF-8113-36D19D85B99F}" presName="textRect" presStyleLbl="revTx" presStyleIdx="2" presStyleCnt="6">
        <dgm:presLayoutVars>
          <dgm:chMax val="1"/>
          <dgm:chPref val="1"/>
        </dgm:presLayoutVars>
      </dgm:prSet>
      <dgm:spPr/>
    </dgm:pt>
    <dgm:pt modelId="{310B4C52-ED05-4B76-807E-24AE7D35A697}" type="pres">
      <dgm:prSet presAssocID="{FF6A96E9-948D-4FF8-96DE-29BF51EB448B}" presName="sibTrans" presStyleLbl="sibTrans2D1" presStyleIdx="0" presStyleCnt="0"/>
      <dgm:spPr/>
    </dgm:pt>
    <dgm:pt modelId="{62DA8C87-7492-44F2-9C5A-72D3AEE184BD}" type="pres">
      <dgm:prSet presAssocID="{7E9B1925-700D-465E-8CD7-239FE1C04628}" presName="compNode" presStyleCnt="0"/>
      <dgm:spPr/>
    </dgm:pt>
    <dgm:pt modelId="{82D1BE69-743E-47D5-BCA9-D6CC96F674F5}" type="pres">
      <dgm:prSet presAssocID="{7E9B1925-700D-465E-8CD7-239FE1C04628}" presName="iconBgRect" presStyleLbl="bgShp" presStyleIdx="3" presStyleCnt="6"/>
      <dgm:spPr/>
    </dgm:pt>
    <dgm:pt modelId="{0781E49F-9018-4998-896E-15BCD7DCC773}" type="pres">
      <dgm:prSet presAssocID="{7E9B1925-700D-465E-8CD7-239FE1C0462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uxograma"/>
        </a:ext>
      </dgm:extLst>
    </dgm:pt>
    <dgm:pt modelId="{A83D86D6-D42D-4CA1-900F-5ED421A1B369}" type="pres">
      <dgm:prSet presAssocID="{7E9B1925-700D-465E-8CD7-239FE1C04628}" presName="spaceRect" presStyleCnt="0"/>
      <dgm:spPr/>
    </dgm:pt>
    <dgm:pt modelId="{9DDC8E05-D1C8-4A56-B243-A47505C03B61}" type="pres">
      <dgm:prSet presAssocID="{7E9B1925-700D-465E-8CD7-239FE1C04628}" presName="textRect" presStyleLbl="revTx" presStyleIdx="3" presStyleCnt="6">
        <dgm:presLayoutVars>
          <dgm:chMax val="1"/>
          <dgm:chPref val="1"/>
        </dgm:presLayoutVars>
      </dgm:prSet>
      <dgm:spPr/>
    </dgm:pt>
    <dgm:pt modelId="{E9A82F01-96D4-4BE9-8228-4DEA20723900}" type="pres">
      <dgm:prSet presAssocID="{FF49086E-CA29-44D0-848B-3FCDC43509AF}" presName="sibTrans" presStyleLbl="sibTrans2D1" presStyleIdx="0" presStyleCnt="0"/>
      <dgm:spPr/>
    </dgm:pt>
    <dgm:pt modelId="{4E8C0816-F992-47AA-9113-36ECE07A4076}" type="pres">
      <dgm:prSet presAssocID="{04AB7CC7-D6E2-43EC-87B2-DF336AA6D55A}" presName="compNode" presStyleCnt="0"/>
      <dgm:spPr/>
    </dgm:pt>
    <dgm:pt modelId="{64769A64-0079-4083-BBFD-38680487F008}" type="pres">
      <dgm:prSet presAssocID="{04AB7CC7-D6E2-43EC-87B2-DF336AA6D55A}" presName="iconBgRect" presStyleLbl="bgShp" presStyleIdx="4" presStyleCnt="6"/>
      <dgm:spPr/>
    </dgm:pt>
    <dgm:pt modelId="{B999A192-BC5A-4175-AF9D-75E4A4A325EB}" type="pres">
      <dgm:prSet presAssocID="{04AB7CC7-D6E2-43EC-87B2-DF336AA6D55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enagens"/>
        </a:ext>
      </dgm:extLst>
    </dgm:pt>
    <dgm:pt modelId="{77686F82-B7D2-4821-8398-512E4CBF393E}" type="pres">
      <dgm:prSet presAssocID="{04AB7CC7-D6E2-43EC-87B2-DF336AA6D55A}" presName="spaceRect" presStyleCnt="0"/>
      <dgm:spPr/>
    </dgm:pt>
    <dgm:pt modelId="{5980C3DB-80F9-4656-926A-798D12135D53}" type="pres">
      <dgm:prSet presAssocID="{04AB7CC7-D6E2-43EC-87B2-DF336AA6D55A}" presName="textRect" presStyleLbl="revTx" presStyleIdx="4" presStyleCnt="6">
        <dgm:presLayoutVars>
          <dgm:chMax val="1"/>
          <dgm:chPref val="1"/>
        </dgm:presLayoutVars>
      </dgm:prSet>
      <dgm:spPr/>
    </dgm:pt>
    <dgm:pt modelId="{4B1D7DF4-9720-457B-B4B2-3911277EAE96}" type="pres">
      <dgm:prSet presAssocID="{678192C1-671D-4A8F-B6AC-F48293D98A08}" presName="sibTrans" presStyleLbl="sibTrans2D1" presStyleIdx="0" presStyleCnt="0"/>
      <dgm:spPr/>
    </dgm:pt>
    <dgm:pt modelId="{937F9E3A-E07F-4578-A9AC-C67F78EBE6D9}" type="pres">
      <dgm:prSet presAssocID="{1977AFC0-04D1-4B0C-9166-E324316B68E6}" presName="compNode" presStyleCnt="0"/>
      <dgm:spPr/>
    </dgm:pt>
    <dgm:pt modelId="{70940AF0-AFC7-42BF-B3F4-A7947A14DCBB}" type="pres">
      <dgm:prSet presAssocID="{1977AFC0-04D1-4B0C-9166-E324316B68E6}" presName="iconBgRect" presStyleLbl="bgShp" presStyleIdx="5" presStyleCnt="6"/>
      <dgm:spPr/>
    </dgm:pt>
    <dgm:pt modelId="{6DA29480-3536-46A4-AE8E-D5C145FA90D2}" type="pres">
      <dgm:prSet presAssocID="{1977AFC0-04D1-4B0C-9166-E324316B68E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9FB51D4F-5F90-4494-B09E-2D9793AFE28C}" type="pres">
      <dgm:prSet presAssocID="{1977AFC0-04D1-4B0C-9166-E324316B68E6}" presName="spaceRect" presStyleCnt="0"/>
      <dgm:spPr/>
    </dgm:pt>
    <dgm:pt modelId="{DAC34D29-9556-4F87-A31A-C10E15AF63D3}" type="pres">
      <dgm:prSet presAssocID="{1977AFC0-04D1-4B0C-9166-E324316B68E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E4A6E14-3830-4FF3-9D3A-AAB08BB92DDC}" type="presOf" srcId="{04AB7CC7-D6E2-43EC-87B2-DF336AA6D55A}" destId="{5980C3DB-80F9-4656-926A-798D12135D53}" srcOrd="0" destOrd="0" presId="urn:microsoft.com/office/officeart/2018/2/layout/IconCircleList"/>
    <dgm:cxn modelId="{F907CE14-36B5-48DC-8CC2-99B1F82E4B6B}" srcId="{7B540288-66B4-411C-857B-CFAF53480E33}" destId="{EA22DC68-C4EE-4AEF-8113-36D19D85B99F}" srcOrd="2" destOrd="0" parTransId="{9C1F66A4-95F3-4A0A-A0ED-B776F33E7EE4}" sibTransId="{FF6A96E9-948D-4FF8-96DE-29BF51EB448B}"/>
    <dgm:cxn modelId="{206D651A-A2BE-422A-9418-91CF82EB3256}" type="presOf" srcId="{FF6A96E9-948D-4FF8-96DE-29BF51EB448B}" destId="{310B4C52-ED05-4B76-807E-24AE7D35A697}" srcOrd="0" destOrd="0" presId="urn:microsoft.com/office/officeart/2018/2/layout/IconCircleList"/>
    <dgm:cxn modelId="{6BC72A20-D973-4580-A777-30690BB72B5E}" type="presOf" srcId="{87E57E96-8828-4F78-899D-1975038DB082}" destId="{CC63A7D7-DC24-46C2-B300-6D0134FB8FBB}" srcOrd="0" destOrd="0" presId="urn:microsoft.com/office/officeart/2018/2/layout/IconCircleList"/>
    <dgm:cxn modelId="{50CF0B2F-0AFD-4BC4-B26D-B6CFB894570A}" type="presOf" srcId="{EA22DC68-C4EE-4AEF-8113-36D19D85B99F}" destId="{D2E547F3-EB4F-4B6E-85B8-57CC1DAC87FA}" srcOrd="0" destOrd="0" presId="urn:microsoft.com/office/officeart/2018/2/layout/IconCircleList"/>
    <dgm:cxn modelId="{41903134-2769-4D41-879F-4B8918DD8A14}" type="presOf" srcId="{77735C0D-C0EA-410D-A226-52B4C226C1AB}" destId="{69272C67-ABBF-4FEC-B709-1588B5C8115A}" srcOrd="0" destOrd="0" presId="urn:microsoft.com/office/officeart/2018/2/layout/IconCircleList"/>
    <dgm:cxn modelId="{F3DDBA37-19EE-4C14-8BE1-3A8B7CF4235D}" srcId="{7B540288-66B4-411C-857B-CFAF53480E33}" destId="{F9F3C668-EA54-4218-9963-64FE1251BDC4}" srcOrd="0" destOrd="0" parTransId="{7BF01F92-EAC3-4514-B5F6-E1C6168F6CA3}" sibTransId="{341E695D-BE36-478A-B6F5-05E36B4DEF0E}"/>
    <dgm:cxn modelId="{E8120B39-9378-4185-BE63-67342273EE90}" srcId="{7B540288-66B4-411C-857B-CFAF53480E33}" destId="{04AB7CC7-D6E2-43EC-87B2-DF336AA6D55A}" srcOrd="4" destOrd="0" parTransId="{C20552E1-C595-45F9-9351-1DB697765CD9}" sibTransId="{678192C1-671D-4A8F-B6AC-F48293D98A08}"/>
    <dgm:cxn modelId="{84F4DE39-DA52-478E-8739-383B59EF5C7D}" type="presOf" srcId="{FF49086E-CA29-44D0-848B-3FCDC43509AF}" destId="{E9A82F01-96D4-4BE9-8228-4DEA20723900}" srcOrd="0" destOrd="0" presId="urn:microsoft.com/office/officeart/2018/2/layout/IconCircleList"/>
    <dgm:cxn modelId="{EDDF5746-AC4E-410B-BCA2-E9D4E04A2C2C}" srcId="{7B540288-66B4-411C-857B-CFAF53480E33}" destId="{7E9B1925-700D-465E-8CD7-239FE1C04628}" srcOrd="3" destOrd="0" parTransId="{ADD8888E-9E87-4B82-9E93-2B130625E588}" sibTransId="{FF49086E-CA29-44D0-848B-3FCDC43509AF}"/>
    <dgm:cxn modelId="{B09DFA73-27D6-4343-BA90-7B6CBD28297B}" type="presOf" srcId="{7E9B1925-700D-465E-8CD7-239FE1C04628}" destId="{9DDC8E05-D1C8-4A56-B243-A47505C03B61}" srcOrd="0" destOrd="0" presId="urn:microsoft.com/office/officeart/2018/2/layout/IconCircleList"/>
    <dgm:cxn modelId="{24B73D9A-FFD4-4A6A-93FF-418AE71DF8D8}" type="presOf" srcId="{F9F3C668-EA54-4218-9963-64FE1251BDC4}" destId="{E8023044-0B0E-42ED-9F65-BEEA1CA10C5B}" srcOrd="0" destOrd="0" presId="urn:microsoft.com/office/officeart/2018/2/layout/IconCircleList"/>
    <dgm:cxn modelId="{DEBA2B9E-60FA-452B-A005-D1B8E7E98C83}" srcId="{7B540288-66B4-411C-857B-CFAF53480E33}" destId="{77735C0D-C0EA-410D-A226-52B4C226C1AB}" srcOrd="1" destOrd="0" parTransId="{30D800DB-129A-4FDE-9028-0650FF166AF8}" sibTransId="{87E57E96-8828-4F78-899D-1975038DB082}"/>
    <dgm:cxn modelId="{CAA71AAE-CEE0-41E6-B5DF-30825DED5D13}" type="presOf" srcId="{341E695D-BE36-478A-B6F5-05E36B4DEF0E}" destId="{6DDDE1E1-141C-4460-85DE-65955AF496A1}" srcOrd="0" destOrd="0" presId="urn:microsoft.com/office/officeart/2018/2/layout/IconCircleList"/>
    <dgm:cxn modelId="{32DB95AE-CEA7-4FEA-B743-01F4DA1E5F88}" type="presOf" srcId="{1977AFC0-04D1-4B0C-9166-E324316B68E6}" destId="{DAC34D29-9556-4F87-A31A-C10E15AF63D3}" srcOrd="0" destOrd="0" presId="urn:microsoft.com/office/officeart/2018/2/layout/IconCircleList"/>
    <dgm:cxn modelId="{AA93FBAF-05EC-4A28-A13C-2962C76CCFD1}" type="presOf" srcId="{678192C1-671D-4A8F-B6AC-F48293D98A08}" destId="{4B1D7DF4-9720-457B-B4B2-3911277EAE96}" srcOrd="0" destOrd="0" presId="urn:microsoft.com/office/officeart/2018/2/layout/IconCircleList"/>
    <dgm:cxn modelId="{000BFAC1-124B-4B02-8C8B-BA160D4D9DC9}" srcId="{7B540288-66B4-411C-857B-CFAF53480E33}" destId="{1977AFC0-04D1-4B0C-9166-E324316B68E6}" srcOrd="5" destOrd="0" parTransId="{F74E6DE8-DE07-4C17-9FED-49CEF49C20FC}" sibTransId="{563B4339-BC76-4A34-83A2-977F3F9EDDD8}"/>
    <dgm:cxn modelId="{58163ECE-1E4A-475A-812D-86F0890EB71B}" type="presOf" srcId="{7B540288-66B4-411C-857B-CFAF53480E33}" destId="{52382F44-7808-4B9B-BE64-3852EEC17BD8}" srcOrd="0" destOrd="0" presId="urn:microsoft.com/office/officeart/2018/2/layout/IconCircleList"/>
    <dgm:cxn modelId="{0B4218FA-9C03-4B0C-AB60-010F014EE861}" type="presParOf" srcId="{52382F44-7808-4B9B-BE64-3852EEC17BD8}" destId="{3CB429F4-32E9-4522-95D5-1A356F8A3554}" srcOrd="0" destOrd="0" presId="urn:microsoft.com/office/officeart/2018/2/layout/IconCircleList"/>
    <dgm:cxn modelId="{38E50CFC-7D16-4726-A320-8FDA679CAAA8}" type="presParOf" srcId="{3CB429F4-32E9-4522-95D5-1A356F8A3554}" destId="{3235CD8C-4194-4FDB-9CB2-14103F635F2F}" srcOrd="0" destOrd="0" presId="urn:microsoft.com/office/officeart/2018/2/layout/IconCircleList"/>
    <dgm:cxn modelId="{0CCCED56-050B-4796-80AC-6A6347C6C155}" type="presParOf" srcId="{3235CD8C-4194-4FDB-9CB2-14103F635F2F}" destId="{9BC02E49-71BF-4F69-A352-CC628F4458E7}" srcOrd="0" destOrd="0" presId="urn:microsoft.com/office/officeart/2018/2/layout/IconCircleList"/>
    <dgm:cxn modelId="{878CF3BD-9BE2-4761-9D95-9428F055BBCB}" type="presParOf" srcId="{3235CD8C-4194-4FDB-9CB2-14103F635F2F}" destId="{9A821430-77E0-489D-9C02-DD084FAB0323}" srcOrd="1" destOrd="0" presId="urn:microsoft.com/office/officeart/2018/2/layout/IconCircleList"/>
    <dgm:cxn modelId="{18F2ABBF-7A37-4B77-8888-E4F535AB4E8E}" type="presParOf" srcId="{3235CD8C-4194-4FDB-9CB2-14103F635F2F}" destId="{BBC1DBC0-2656-4F25-AA71-9B1E60CA275C}" srcOrd="2" destOrd="0" presId="urn:microsoft.com/office/officeart/2018/2/layout/IconCircleList"/>
    <dgm:cxn modelId="{3B31A4C6-6E4D-4873-9C3F-739BDA35859F}" type="presParOf" srcId="{3235CD8C-4194-4FDB-9CB2-14103F635F2F}" destId="{E8023044-0B0E-42ED-9F65-BEEA1CA10C5B}" srcOrd="3" destOrd="0" presId="urn:microsoft.com/office/officeart/2018/2/layout/IconCircleList"/>
    <dgm:cxn modelId="{5D460F27-2DF9-4617-ADC0-C48DB843A5BF}" type="presParOf" srcId="{3CB429F4-32E9-4522-95D5-1A356F8A3554}" destId="{6DDDE1E1-141C-4460-85DE-65955AF496A1}" srcOrd="1" destOrd="0" presId="urn:microsoft.com/office/officeart/2018/2/layout/IconCircleList"/>
    <dgm:cxn modelId="{64281F59-D8A6-48C1-B733-A216BB03B0A9}" type="presParOf" srcId="{3CB429F4-32E9-4522-95D5-1A356F8A3554}" destId="{0A6E6AA8-3D14-4F54-AF26-E31F81F80357}" srcOrd="2" destOrd="0" presId="urn:microsoft.com/office/officeart/2018/2/layout/IconCircleList"/>
    <dgm:cxn modelId="{CEF280DB-5712-441E-80F9-DC00CD6E637B}" type="presParOf" srcId="{0A6E6AA8-3D14-4F54-AF26-E31F81F80357}" destId="{7C800585-CDFA-440B-BA59-2F9D8CF1EF1E}" srcOrd="0" destOrd="0" presId="urn:microsoft.com/office/officeart/2018/2/layout/IconCircleList"/>
    <dgm:cxn modelId="{470AE980-E538-4EB4-809A-6AF27E4A08ED}" type="presParOf" srcId="{0A6E6AA8-3D14-4F54-AF26-E31F81F80357}" destId="{D9C2870C-532A-4ED1-ABC7-5FB61AE9E4C4}" srcOrd="1" destOrd="0" presId="urn:microsoft.com/office/officeart/2018/2/layout/IconCircleList"/>
    <dgm:cxn modelId="{236C2EC6-81CA-45BA-BA17-F0B19250C289}" type="presParOf" srcId="{0A6E6AA8-3D14-4F54-AF26-E31F81F80357}" destId="{CEDB7BB1-30D2-48BC-9286-64D6CB87F83D}" srcOrd="2" destOrd="0" presId="urn:microsoft.com/office/officeart/2018/2/layout/IconCircleList"/>
    <dgm:cxn modelId="{A8534277-6012-42F0-B3C5-F2D65184145C}" type="presParOf" srcId="{0A6E6AA8-3D14-4F54-AF26-E31F81F80357}" destId="{69272C67-ABBF-4FEC-B709-1588B5C8115A}" srcOrd="3" destOrd="0" presId="urn:microsoft.com/office/officeart/2018/2/layout/IconCircleList"/>
    <dgm:cxn modelId="{E0FA3862-39ED-4C94-8814-60151975C231}" type="presParOf" srcId="{3CB429F4-32E9-4522-95D5-1A356F8A3554}" destId="{CC63A7D7-DC24-46C2-B300-6D0134FB8FBB}" srcOrd="3" destOrd="0" presId="urn:microsoft.com/office/officeart/2018/2/layout/IconCircleList"/>
    <dgm:cxn modelId="{1AA8456A-B884-4163-8B8F-A9BF8E922086}" type="presParOf" srcId="{3CB429F4-32E9-4522-95D5-1A356F8A3554}" destId="{A23D39F5-8E42-49B0-BF34-955EC68C9BCB}" srcOrd="4" destOrd="0" presId="urn:microsoft.com/office/officeart/2018/2/layout/IconCircleList"/>
    <dgm:cxn modelId="{9315B083-F30B-4471-A01D-1AEA2B5E4C05}" type="presParOf" srcId="{A23D39F5-8E42-49B0-BF34-955EC68C9BCB}" destId="{0DB556C8-B557-4B10-A380-2E489EB60C5E}" srcOrd="0" destOrd="0" presId="urn:microsoft.com/office/officeart/2018/2/layout/IconCircleList"/>
    <dgm:cxn modelId="{1B4FE3C4-55E8-4C71-A7B3-9B089031721C}" type="presParOf" srcId="{A23D39F5-8E42-49B0-BF34-955EC68C9BCB}" destId="{C28C2C7B-F927-4081-8B30-7BF73720C7EE}" srcOrd="1" destOrd="0" presId="urn:microsoft.com/office/officeart/2018/2/layout/IconCircleList"/>
    <dgm:cxn modelId="{599E2ED1-B22A-49A8-8081-9E90207B2444}" type="presParOf" srcId="{A23D39F5-8E42-49B0-BF34-955EC68C9BCB}" destId="{1F95D65D-1831-4C55-BAC4-03A73492A47D}" srcOrd="2" destOrd="0" presId="urn:microsoft.com/office/officeart/2018/2/layout/IconCircleList"/>
    <dgm:cxn modelId="{8932EA7D-2C6F-4212-B1D2-53E0B49C8394}" type="presParOf" srcId="{A23D39F5-8E42-49B0-BF34-955EC68C9BCB}" destId="{D2E547F3-EB4F-4B6E-85B8-57CC1DAC87FA}" srcOrd="3" destOrd="0" presId="urn:microsoft.com/office/officeart/2018/2/layout/IconCircleList"/>
    <dgm:cxn modelId="{AF723435-589C-429D-881D-0EBD25AD6CBD}" type="presParOf" srcId="{3CB429F4-32E9-4522-95D5-1A356F8A3554}" destId="{310B4C52-ED05-4B76-807E-24AE7D35A697}" srcOrd="5" destOrd="0" presId="urn:microsoft.com/office/officeart/2018/2/layout/IconCircleList"/>
    <dgm:cxn modelId="{E7490EA9-1EC7-46AF-8717-037BB58676A1}" type="presParOf" srcId="{3CB429F4-32E9-4522-95D5-1A356F8A3554}" destId="{62DA8C87-7492-44F2-9C5A-72D3AEE184BD}" srcOrd="6" destOrd="0" presId="urn:microsoft.com/office/officeart/2018/2/layout/IconCircleList"/>
    <dgm:cxn modelId="{F10EF36C-8F4D-4861-93EE-6C788D8DBE5C}" type="presParOf" srcId="{62DA8C87-7492-44F2-9C5A-72D3AEE184BD}" destId="{82D1BE69-743E-47D5-BCA9-D6CC96F674F5}" srcOrd="0" destOrd="0" presId="urn:microsoft.com/office/officeart/2018/2/layout/IconCircleList"/>
    <dgm:cxn modelId="{A8199FAF-E240-4751-854C-5A38A4072B14}" type="presParOf" srcId="{62DA8C87-7492-44F2-9C5A-72D3AEE184BD}" destId="{0781E49F-9018-4998-896E-15BCD7DCC773}" srcOrd="1" destOrd="0" presId="urn:microsoft.com/office/officeart/2018/2/layout/IconCircleList"/>
    <dgm:cxn modelId="{55D2965C-B7DA-429E-B5F0-778473BC3F77}" type="presParOf" srcId="{62DA8C87-7492-44F2-9C5A-72D3AEE184BD}" destId="{A83D86D6-D42D-4CA1-900F-5ED421A1B369}" srcOrd="2" destOrd="0" presId="urn:microsoft.com/office/officeart/2018/2/layout/IconCircleList"/>
    <dgm:cxn modelId="{4564F7B9-F820-4CD3-A388-840FC8BEBEE7}" type="presParOf" srcId="{62DA8C87-7492-44F2-9C5A-72D3AEE184BD}" destId="{9DDC8E05-D1C8-4A56-B243-A47505C03B61}" srcOrd="3" destOrd="0" presId="urn:microsoft.com/office/officeart/2018/2/layout/IconCircleList"/>
    <dgm:cxn modelId="{E702EEAB-9BF2-49BF-9A86-3A800E05B888}" type="presParOf" srcId="{3CB429F4-32E9-4522-95D5-1A356F8A3554}" destId="{E9A82F01-96D4-4BE9-8228-4DEA20723900}" srcOrd="7" destOrd="0" presId="urn:microsoft.com/office/officeart/2018/2/layout/IconCircleList"/>
    <dgm:cxn modelId="{2118F060-6195-48FA-B429-8E1D64795A53}" type="presParOf" srcId="{3CB429F4-32E9-4522-95D5-1A356F8A3554}" destId="{4E8C0816-F992-47AA-9113-36ECE07A4076}" srcOrd="8" destOrd="0" presId="urn:microsoft.com/office/officeart/2018/2/layout/IconCircleList"/>
    <dgm:cxn modelId="{76E02564-64EC-4BC4-A3F5-4D9F67E8282D}" type="presParOf" srcId="{4E8C0816-F992-47AA-9113-36ECE07A4076}" destId="{64769A64-0079-4083-BBFD-38680487F008}" srcOrd="0" destOrd="0" presId="urn:microsoft.com/office/officeart/2018/2/layout/IconCircleList"/>
    <dgm:cxn modelId="{3C0BE45C-FC7A-41EA-BE27-D8E202264BED}" type="presParOf" srcId="{4E8C0816-F992-47AA-9113-36ECE07A4076}" destId="{B999A192-BC5A-4175-AF9D-75E4A4A325EB}" srcOrd="1" destOrd="0" presId="urn:microsoft.com/office/officeart/2018/2/layout/IconCircleList"/>
    <dgm:cxn modelId="{48745FF8-CAAC-458D-916B-3EE9234A9EC5}" type="presParOf" srcId="{4E8C0816-F992-47AA-9113-36ECE07A4076}" destId="{77686F82-B7D2-4821-8398-512E4CBF393E}" srcOrd="2" destOrd="0" presId="urn:microsoft.com/office/officeart/2018/2/layout/IconCircleList"/>
    <dgm:cxn modelId="{B95EDCFE-A0CF-448E-ABD5-6B0F003BF7C0}" type="presParOf" srcId="{4E8C0816-F992-47AA-9113-36ECE07A4076}" destId="{5980C3DB-80F9-4656-926A-798D12135D53}" srcOrd="3" destOrd="0" presId="urn:microsoft.com/office/officeart/2018/2/layout/IconCircleList"/>
    <dgm:cxn modelId="{5BCA77A1-ABDD-49AA-A409-7C43C74A26B8}" type="presParOf" srcId="{3CB429F4-32E9-4522-95D5-1A356F8A3554}" destId="{4B1D7DF4-9720-457B-B4B2-3911277EAE96}" srcOrd="9" destOrd="0" presId="urn:microsoft.com/office/officeart/2018/2/layout/IconCircleList"/>
    <dgm:cxn modelId="{2272FE7B-6CB4-4C2B-9727-4F45B7E989B3}" type="presParOf" srcId="{3CB429F4-32E9-4522-95D5-1A356F8A3554}" destId="{937F9E3A-E07F-4578-A9AC-C67F78EBE6D9}" srcOrd="10" destOrd="0" presId="urn:microsoft.com/office/officeart/2018/2/layout/IconCircleList"/>
    <dgm:cxn modelId="{5BEAE0C2-E599-4DB2-976F-97D6BEFEAB16}" type="presParOf" srcId="{937F9E3A-E07F-4578-A9AC-C67F78EBE6D9}" destId="{70940AF0-AFC7-42BF-B3F4-A7947A14DCBB}" srcOrd="0" destOrd="0" presId="urn:microsoft.com/office/officeart/2018/2/layout/IconCircleList"/>
    <dgm:cxn modelId="{74C5E2E8-3691-46F9-8742-9362C88A4EA7}" type="presParOf" srcId="{937F9E3A-E07F-4578-A9AC-C67F78EBE6D9}" destId="{6DA29480-3536-46A4-AE8E-D5C145FA90D2}" srcOrd="1" destOrd="0" presId="urn:microsoft.com/office/officeart/2018/2/layout/IconCircleList"/>
    <dgm:cxn modelId="{B85D9FD9-7B2B-4762-B704-CFABD41B1556}" type="presParOf" srcId="{937F9E3A-E07F-4578-A9AC-C67F78EBE6D9}" destId="{9FB51D4F-5F90-4494-B09E-2D9793AFE28C}" srcOrd="2" destOrd="0" presId="urn:microsoft.com/office/officeart/2018/2/layout/IconCircleList"/>
    <dgm:cxn modelId="{B4C30A08-69F5-44AB-BBD7-720287B85EE6}" type="presParOf" srcId="{937F9E3A-E07F-4578-A9AC-C67F78EBE6D9}" destId="{DAC34D29-9556-4F87-A31A-C10E15AF63D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926CB0A-C51A-4CA1-BE67-6A8D2790119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29C814-BC2F-445F-9C72-9C42E52E541E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b="1" dirty="0"/>
            <a:t>Precisão dos Algoritmos: </a:t>
          </a:r>
          <a:r>
            <a:rPr lang="pt-BR" dirty="0"/>
            <a:t>Os cálculos permitiram um ajuste preciso do torque nas condições iniciais e finais de aceleração.</a:t>
          </a:r>
          <a:endParaRPr lang="en-US" dirty="0"/>
        </a:p>
      </dgm:t>
    </dgm:pt>
    <dgm:pt modelId="{83A5BF98-9233-44E3-B110-7531F52ECC45}" type="parTrans" cxnId="{DEC4D1A9-A28A-4D15-BA8C-1E9071D82291}">
      <dgm:prSet/>
      <dgm:spPr/>
      <dgm:t>
        <a:bodyPr/>
        <a:lstStyle/>
        <a:p>
          <a:endParaRPr lang="en-US"/>
        </a:p>
      </dgm:t>
    </dgm:pt>
    <dgm:pt modelId="{5C90C4B6-1F9D-4C0A-A1AA-D17CFDBF8FB8}" type="sibTrans" cxnId="{DEC4D1A9-A28A-4D15-BA8C-1E9071D82291}">
      <dgm:prSet/>
      <dgm:spPr/>
      <dgm:t>
        <a:bodyPr/>
        <a:lstStyle/>
        <a:p>
          <a:endParaRPr lang="en-US"/>
        </a:p>
      </dgm:t>
    </dgm:pt>
    <dgm:pt modelId="{122ED507-3708-4BF1-9377-9A4142CF19EC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b="1" dirty="0"/>
            <a:t>Diferenças em Relação aos Dados do Fabricante: </a:t>
          </a:r>
          <a:r>
            <a:rPr lang="pt-BR" dirty="0"/>
            <a:t>A curva de torque obtida não reproduziu exatamente os padrões declarados, indicando a necessidade de ajustes.</a:t>
          </a:r>
          <a:endParaRPr lang="en-US" dirty="0"/>
        </a:p>
      </dgm:t>
    </dgm:pt>
    <dgm:pt modelId="{18B042C4-09D9-4090-8DA5-D2B654676A0E}" type="parTrans" cxnId="{64607780-37AE-4FD8-B1C6-BF2BDF996D96}">
      <dgm:prSet/>
      <dgm:spPr/>
      <dgm:t>
        <a:bodyPr/>
        <a:lstStyle/>
        <a:p>
          <a:endParaRPr lang="en-US"/>
        </a:p>
      </dgm:t>
    </dgm:pt>
    <dgm:pt modelId="{A2F93158-E888-43E6-8F9E-1D369A092986}" type="sibTrans" cxnId="{64607780-37AE-4FD8-B1C6-BF2BDF996D96}">
      <dgm:prSet/>
      <dgm:spPr/>
      <dgm:t>
        <a:bodyPr/>
        <a:lstStyle/>
        <a:p>
          <a:endParaRPr lang="en-US"/>
        </a:p>
      </dgm:t>
    </dgm:pt>
    <dgm:pt modelId="{617E953F-A649-48AD-AD4C-7A7E8280E6C7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b="1" dirty="0"/>
            <a:t>Variação da Corrente de Partida: </a:t>
          </a:r>
          <a:r>
            <a:rPr lang="pt-BR" dirty="0"/>
            <a:t>Observou-se mudanças na corrente de partida devido à correção da impedância rotórica pelo algoritmo.</a:t>
          </a:r>
          <a:endParaRPr lang="en-US" dirty="0"/>
        </a:p>
      </dgm:t>
    </dgm:pt>
    <dgm:pt modelId="{BEE400D9-70ED-40EC-9BDA-A061F56685A1}" type="parTrans" cxnId="{06034EB7-4890-4F6B-97CF-4FCB4D705725}">
      <dgm:prSet/>
      <dgm:spPr/>
      <dgm:t>
        <a:bodyPr/>
        <a:lstStyle/>
        <a:p>
          <a:endParaRPr lang="en-US"/>
        </a:p>
      </dgm:t>
    </dgm:pt>
    <dgm:pt modelId="{C1917848-2BC6-4E18-AB33-438ACADBA7D0}" type="sibTrans" cxnId="{06034EB7-4890-4F6B-97CF-4FCB4D705725}">
      <dgm:prSet/>
      <dgm:spPr/>
      <dgm:t>
        <a:bodyPr/>
        <a:lstStyle/>
        <a:p>
          <a:endParaRPr lang="en-US"/>
        </a:p>
      </dgm:t>
    </dgm:pt>
    <dgm:pt modelId="{0C47229F-3ADD-4F63-9B5B-1E775FF18DC8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pt-BR" b="1" dirty="0"/>
            <a:t>Necessidade de Refinamento: </a:t>
          </a:r>
          <a:r>
            <a:rPr lang="pt-BR" dirty="0"/>
            <a:t>Ajustes adicionais são essenciais para aumentar a precisão e confiabilidade do sistema antes de sua aplicação prática.</a:t>
          </a:r>
          <a:endParaRPr lang="en-US" dirty="0"/>
        </a:p>
      </dgm:t>
    </dgm:pt>
    <dgm:pt modelId="{4340449B-A0EF-4423-A035-49E242FBE0EA}" type="parTrans" cxnId="{AB624948-3A9D-4E5D-89D9-2CFF5C7A1623}">
      <dgm:prSet/>
      <dgm:spPr/>
      <dgm:t>
        <a:bodyPr/>
        <a:lstStyle/>
        <a:p>
          <a:endParaRPr lang="en-US"/>
        </a:p>
      </dgm:t>
    </dgm:pt>
    <dgm:pt modelId="{133D47D1-255E-4F53-AD78-62458AC66CBD}" type="sibTrans" cxnId="{AB624948-3A9D-4E5D-89D9-2CFF5C7A1623}">
      <dgm:prSet/>
      <dgm:spPr/>
      <dgm:t>
        <a:bodyPr/>
        <a:lstStyle/>
        <a:p>
          <a:endParaRPr lang="en-US"/>
        </a:p>
      </dgm:t>
    </dgm:pt>
    <dgm:pt modelId="{F12D360D-DB09-485E-A86A-87396A961729}" type="pres">
      <dgm:prSet presAssocID="{B926CB0A-C51A-4CA1-BE67-6A8D2790119F}" presName="root" presStyleCnt="0">
        <dgm:presLayoutVars>
          <dgm:dir/>
          <dgm:resizeHandles val="exact"/>
        </dgm:presLayoutVars>
      </dgm:prSet>
      <dgm:spPr/>
    </dgm:pt>
    <dgm:pt modelId="{8BFDAA93-0BC7-4AB3-82C4-225286C12889}" type="pres">
      <dgm:prSet presAssocID="{4D29C814-BC2F-445F-9C72-9C42E52E541E}" presName="compNode" presStyleCnt="0"/>
      <dgm:spPr/>
    </dgm:pt>
    <dgm:pt modelId="{B6661D00-9ABC-4B5C-9AF6-0D8F2BDBBF34}" type="pres">
      <dgm:prSet presAssocID="{4D29C814-BC2F-445F-9C72-9C42E52E541E}" presName="bgRect" presStyleLbl="bgShp" presStyleIdx="0" presStyleCnt="4"/>
      <dgm:spPr/>
    </dgm:pt>
    <dgm:pt modelId="{6BE589C3-969F-4035-9157-831F159A1C41}" type="pres">
      <dgm:prSet presAssocID="{4D29C814-BC2F-445F-9C72-9C42E52E541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1DCE4EB8-A65D-4A0B-9A4C-5FDB6012542C}" type="pres">
      <dgm:prSet presAssocID="{4D29C814-BC2F-445F-9C72-9C42E52E541E}" presName="spaceRect" presStyleCnt="0"/>
      <dgm:spPr/>
    </dgm:pt>
    <dgm:pt modelId="{CAC5BF08-4EB9-4E54-9A64-A5EDA20225F2}" type="pres">
      <dgm:prSet presAssocID="{4D29C814-BC2F-445F-9C72-9C42E52E541E}" presName="parTx" presStyleLbl="revTx" presStyleIdx="0" presStyleCnt="4">
        <dgm:presLayoutVars>
          <dgm:chMax val="0"/>
          <dgm:chPref val="0"/>
        </dgm:presLayoutVars>
      </dgm:prSet>
      <dgm:spPr/>
    </dgm:pt>
    <dgm:pt modelId="{C0835A4E-FB28-451A-A3AD-DBDEE81329B0}" type="pres">
      <dgm:prSet presAssocID="{5C90C4B6-1F9D-4C0A-A1AA-D17CFDBF8FB8}" presName="sibTrans" presStyleCnt="0"/>
      <dgm:spPr/>
    </dgm:pt>
    <dgm:pt modelId="{6C133604-F707-43A9-8B76-A887FB7DB599}" type="pres">
      <dgm:prSet presAssocID="{122ED507-3708-4BF1-9377-9A4142CF19EC}" presName="compNode" presStyleCnt="0"/>
      <dgm:spPr/>
    </dgm:pt>
    <dgm:pt modelId="{F199C5A5-45FB-48F9-BD89-A203B7D597A8}" type="pres">
      <dgm:prSet presAssocID="{122ED507-3708-4BF1-9377-9A4142CF19EC}" presName="bgRect" presStyleLbl="bgShp" presStyleIdx="1" presStyleCnt="4"/>
      <dgm:spPr/>
    </dgm:pt>
    <dgm:pt modelId="{A39400E9-A770-4DD9-A494-2E10700FC84D}" type="pres">
      <dgm:prSet presAssocID="{122ED507-3708-4BF1-9377-9A4142CF19E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rritante"/>
        </a:ext>
      </dgm:extLst>
    </dgm:pt>
    <dgm:pt modelId="{6A672105-763F-4688-B725-9DB9455F0ADF}" type="pres">
      <dgm:prSet presAssocID="{122ED507-3708-4BF1-9377-9A4142CF19EC}" presName="spaceRect" presStyleCnt="0"/>
      <dgm:spPr/>
    </dgm:pt>
    <dgm:pt modelId="{9E93BFEB-878E-4F4B-903D-F07C75F4CC2F}" type="pres">
      <dgm:prSet presAssocID="{122ED507-3708-4BF1-9377-9A4142CF19EC}" presName="parTx" presStyleLbl="revTx" presStyleIdx="1" presStyleCnt="4">
        <dgm:presLayoutVars>
          <dgm:chMax val="0"/>
          <dgm:chPref val="0"/>
        </dgm:presLayoutVars>
      </dgm:prSet>
      <dgm:spPr/>
    </dgm:pt>
    <dgm:pt modelId="{41C2B8C4-4DC1-4346-A5F8-37D7B90C2C69}" type="pres">
      <dgm:prSet presAssocID="{A2F93158-E888-43E6-8F9E-1D369A092986}" presName="sibTrans" presStyleCnt="0"/>
      <dgm:spPr/>
    </dgm:pt>
    <dgm:pt modelId="{1B5A33B8-E5F4-4158-94AA-D84B8A30AE32}" type="pres">
      <dgm:prSet presAssocID="{617E953F-A649-48AD-AD4C-7A7E8280E6C7}" presName="compNode" presStyleCnt="0"/>
      <dgm:spPr/>
    </dgm:pt>
    <dgm:pt modelId="{A97C358B-F654-4A74-AB17-6E0A910A2BEE}" type="pres">
      <dgm:prSet presAssocID="{617E953F-A649-48AD-AD4C-7A7E8280E6C7}" presName="bgRect" presStyleLbl="bgShp" presStyleIdx="2" presStyleCnt="4"/>
      <dgm:spPr/>
    </dgm:pt>
    <dgm:pt modelId="{0CD2F515-5AEF-4680-A838-C3DE85415A74}" type="pres">
      <dgm:prSet presAssocID="{617E953F-A649-48AD-AD4C-7A7E8280E6C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913C5C67-01EF-4F5E-AA37-B2D9C1AEB553}" type="pres">
      <dgm:prSet presAssocID="{617E953F-A649-48AD-AD4C-7A7E8280E6C7}" presName="spaceRect" presStyleCnt="0"/>
      <dgm:spPr/>
    </dgm:pt>
    <dgm:pt modelId="{B29F786E-CACB-46E5-B7E1-832C1D9C26FE}" type="pres">
      <dgm:prSet presAssocID="{617E953F-A649-48AD-AD4C-7A7E8280E6C7}" presName="parTx" presStyleLbl="revTx" presStyleIdx="2" presStyleCnt="4">
        <dgm:presLayoutVars>
          <dgm:chMax val="0"/>
          <dgm:chPref val="0"/>
        </dgm:presLayoutVars>
      </dgm:prSet>
      <dgm:spPr/>
    </dgm:pt>
    <dgm:pt modelId="{08199246-596D-4240-BB12-861C2481386E}" type="pres">
      <dgm:prSet presAssocID="{C1917848-2BC6-4E18-AB33-438ACADBA7D0}" presName="sibTrans" presStyleCnt="0"/>
      <dgm:spPr/>
    </dgm:pt>
    <dgm:pt modelId="{6F4522F7-258B-44CE-BF91-4E6B5D9B5181}" type="pres">
      <dgm:prSet presAssocID="{0C47229F-3ADD-4F63-9B5B-1E775FF18DC8}" presName="compNode" presStyleCnt="0"/>
      <dgm:spPr/>
    </dgm:pt>
    <dgm:pt modelId="{9CDF3478-2CE5-4FE5-AC7D-B7F6C911A7F0}" type="pres">
      <dgm:prSet presAssocID="{0C47229F-3ADD-4F63-9B5B-1E775FF18DC8}" presName="bgRect" presStyleLbl="bgShp" presStyleIdx="3" presStyleCnt="4"/>
      <dgm:spPr/>
    </dgm:pt>
    <dgm:pt modelId="{1FE8BF9A-FA4A-4112-9F7D-0D3F5E046A22}" type="pres">
      <dgm:prSet presAssocID="{0C47229F-3ADD-4F63-9B5B-1E775FF18DC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675EA3AB-E7EB-4181-BF1A-656A644A7639}" type="pres">
      <dgm:prSet presAssocID="{0C47229F-3ADD-4F63-9B5B-1E775FF18DC8}" presName="spaceRect" presStyleCnt="0"/>
      <dgm:spPr/>
    </dgm:pt>
    <dgm:pt modelId="{A8C587AA-D623-45E6-9F1A-26AEF98BC9FE}" type="pres">
      <dgm:prSet presAssocID="{0C47229F-3ADD-4F63-9B5B-1E775FF18DC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FA78D20-FD82-407E-90CB-39098F9DECE4}" type="presOf" srcId="{B926CB0A-C51A-4CA1-BE67-6A8D2790119F}" destId="{F12D360D-DB09-485E-A86A-87396A961729}" srcOrd="0" destOrd="0" presId="urn:microsoft.com/office/officeart/2018/2/layout/IconVerticalSolidList"/>
    <dgm:cxn modelId="{AB624948-3A9D-4E5D-89D9-2CFF5C7A1623}" srcId="{B926CB0A-C51A-4CA1-BE67-6A8D2790119F}" destId="{0C47229F-3ADD-4F63-9B5B-1E775FF18DC8}" srcOrd="3" destOrd="0" parTransId="{4340449B-A0EF-4423-A035-49E242FBE0EA}" sibTransId="{133D47D1-255E-4F53-AD78-62458AC66CBD}"/>
    <dgm:cxn modelId="{64607780-37AE-4FD8-B1C6-BF2BDF996D96}" srcId="{B926CB0A-C51A-4CA1-BE67-6A8D2790119F}" destId="{122ED507-3708-4BF1-9377-9A4142CF19EC}" srcOrd="1" destOrd="0" parTransId="{18B042C4-09D9-4090-8DA5-D2B654676A0E}" sibTransId="{A2F93158-E888-43E6-8F9E-1D369A092986}"/>
    <dgm:cxn modelId="{01BC8792-E1B8-401B-916C-8B55456A643A}" type="presOf" srcId="{0C47229F-3ADD-4F63-9B5B-1E775FF18DC8}" destId="{A8C587AA-D623-45E6-9F1A-26AEF98BC9FE}" srcOrd="0" destOrd="0" presId="urn:microsoft.com/office/officeart/2018/2/layout/IconVerticalSolidList"/>
    <dgm:cxn modelId="{DEC4D1A9-A28A-4D15-BA8C-1E9071D82291}" srcId="{B926CB0A-C51A-4CA1-BE67-6A8D2790119F}" destId="{4D29C814-BC2F-445F-9C72-9C42E52E541E}" srcOrd="0" destOrd="0" parTransId="{83A5BF98-9233-44E3-B110-7531F52ECC45}" sibTransId="{5C90C4B6-1F9D-4C0A-A1AA-D17CFDBF8FB8}"/>
    <dgm:cxn modelId="{60E0EBAC-813E-41CB-98AA-E243949268CE}" type="presOf" srcId="{617E953F-A649-48AD-AD4C-7A7E8280E6C7}" destId="{B29F786E-CACB-46E5-B7E1-832C1D9C26FE}" srcOrd="0" destOrd="0" presId="urn:microsoft.com/office/officeart/2018/2/layout/IconVerticalSolidList"/>
    <dgm:cxn modelId="{06034EB7-4890-4F6B-97CF-4FCB4D705725}" srcId="{B926CB0A-C51A-4CA1-BE67-6A8D2790119F}" destId="{617E953F-A649-48AD-AD4C-7A7E8280E6C7}" srcOrd="2" destOrd="0" parTransId="{BEE400D9-70ED-40EC-9BDA-A061F56685A1}" sibTransId="{C1917848-2BC6-4E18-AB33-438ACADBA7D0}"/>
    <dgm:cxn modelId="{DE50F4DA-90A4-43AC-B309-4321200E5584}" type="presOf" srcId="{4D29C814-BC2F-445F-9C72-9C42E52E541E}" destId="{CAC5BF08-4EB9-4E54-9A64-A5EDA20225F2}" srcOrd="0" destOrd="0" presId="urn:microsoft.com/office/officeart/2018/2/layout/IconVerticalSolidList"/>
    <dgm:cxn modelId="{836E57FE-A593-42F9-89FC-5B27E61DB15A}" type="presOf" srcId="{122ED507-3708-4BF1-9377-9A4142CF19EC}" destId="{9E93BFEB-878E-4F4B-903D-F07C75F4CC2F}" srcOrd="0" destOrd="0" presId="urn:microsoft.com/office/officeart/2018/2/layout/IconVerticalSolidList"/>
    <dgm:cxn modelId="{E4FB4AF8-44C3-4158-9DF5-665EB853A492}" type="presParOf" srcId="{F12D360D-DB09-485E-A86A-87396A961729}" destId="{8BFDAA93-0BC7-4AB3-82C4-225286C12889}" srcOrd="0" destOrd="0" presId="urn:microsoft.com/office/officeart/2018/2/layout/IconVerticalSolidList"/>
    <dgm:cxn modelId="{E5B77262-D057-41B0-923E-A297D96BBB50}" type="presParOf" srcId="{8BFDAA93-0BC7-4AB3-82C4-225286C12889}" destId="{B6661D00-9ABC-4B5C-9AF6-0D8F2BDBBF34}" srcOrd="0" destOrd="0" presId="urn:microsoft.com/office/officeart/2018/2/layout/IconVerticalSolidList"/>
    <dgm:cxn modelId="{CB60874D-9347-4FE2-BB74-003C21303C70}" type="presParOf" srcId="{8BFDAA93-0BC7-4AB3-82C4-225286C12889}" destId="{6BE589C3-969F-4035-9157-831F159A1C41}" srcOrd="1" destOrd="0" presId="urn:microsoft.com/office/officeart/2018/2/layout/IconVerticalSolidList"/>
    <dgm:cxn modelId="{157F2EBC-A0D7-4435-BD96-1291DD63386B}" type="presParOf" srcId="{8BFDAA93-0BC7-4AB3-82C4-225286C12889}" destId="{1DCE4EB8-A65D-4A0B-9A4C-5FDB6012542C}" srcOrd="2" destOrd="0" presId="urn:microsoft.com/office/officeart/2018/2/layout/IconVerticalSolidList"/>
    <dgm:cxn modelId="{6334B9F6-1947-4B59-9E91-711A502277F0}" type="presParOf" srcId="{8BFDAA93-0BC7-4AB3-82C4-225286C12889}" destId="{CAC5BF08-4EB9-4E54-9A64-A5EDA20225F2}" srcOrd="3" destOrd="0" presId="urn:microsoft.com/office/officeart/2018/2/layout/IconVerticalSolidList"/>
    <dgm:cxn modelId="{FFF86879-6C7A-45FC-87EC-E882F188186C}" type="presParOf" srcId="{F12D360D-DB09-485E-A86A-87396A961729}" destId="{C0835A4E-FB28-451A-A3AD-DBDEE81329B0}" srcOrd="1" destOrd="0" presId="urn:microsoft.com/office/officeart/2018/2/layout/IconVerticalSolidList"/>
    <dgm:cxn modelId="{3CEA8482-3726-41E4-9E50-5F10A91E813C}" type="presParOf" srcId="{F12D360D-DB09-485E-A86A-87396A961729}" destId="{6C133604-F707-43A9-8B76-A887FB7DB599}" srcOrd="2" destOrd="0" presId="urn:microsoft.com/office/officeart/2018/2/layout/IconVerticalSolidList"/>
    <dgm:cxn modelId="{6D88F45B-0B13-4566-9530-F9574B6CECD1}" type="presParOf" srcId="{6C133604-F707-43A9-8B76-A887FB7DB599}" destId="{F199C5A5-45FB-48F9-BD89-A203B7D597A8}" srcOrd="0" destOrd="0" presId="urn:microsoft.com/office/officeart/2018/2/layout/IconVerticalSolidList"/>
    <dgm:cxn modelId="{AF967975-A14B-43DC-AC96-5FC9773AB192}" type="presParOf" srcId="{6C133604-F707-43A9-8B76-A887FB7DB599}" destId="{A39400E9-A770-4DD9-A494-2E10700FC84D}" srcOrd="1" destOrd="0" presId="urn:microsoft.com/office/officeart/2018/2/layout/IconVerticalSolidList"/>
    <dgm:cxn modelId="{41DB03F8-52C7-46BD-9DBA-2EB908B74483}" type="presParOf" srcId="{6C133604-F707-43A9-8B76-A887FB7DB599}" destId="{6A672105-763F-4688-B725-9DB9455F0ADF}" srcOrd="2" destOrd="0" presId="urn:microsoft.com/office/officeart/2018/2/layout/IconVerticalSolidList"/>
    <dgm:cxn modelId="{48944E00-D262-4D24-BB8D-8AD6738785DD}" type="presParOf" srcId="{6C133604-F707-43A9-8B76-A887FB7DB599}" destId="{9E93BFEB-878E-4F4B-903D-F07C75F4CC2F}" srcOrd="3" destOrd="0" presId="urn:microsoft.com/office/officeart/2018/2/layout/IconVerticalSolidList"/>
    <dgm:cxn modelId="{BAD376B2-7633-4EFA-9449-F0345DEE6444}" type="presParOf" srcId="{F12D360D-DB09-485E-A86A-87396A961729}" destId="{41C2B8C4-4DC1-4346-A5F8-37D7B90C2C69}" srcOrd="3" destOrd="0" presId="urn:microsoft.com/office/officeart/2018/2/layout/IconVerticalSolidList"/>
    <dgm:cxn modelId="{3677150F-E997-4733-9BAB-E8C245BE03B8}" type="presParOf" srcId="{F12D360D-DB09-485E-A86A-87396A961729}" destId="{1B5A33B8-E5F4-4158-94AA-D84B8A30AE32}" srcOrd="4" destOrd="0" presId="urn:microsoft.com/office/officeart/2018/2/layout/IconVerticalSolidList"/>
    <dgm:cxn modelId="{77AD1B64-DC6B-457E-B8DB-A3EEDB375624}" type="presParOf" srcId="{1B5A33B8-E5F4-4158-94AA-D84B8A30AE32}" destId="{A97C358B-F654-4A74-AB17-6E0A910A2BEE}" srcOrd="0" destOrd="0" presId="urn:microsoft.com/office/officeart/2018/2/layout/IconVerticalSolidList"/>
    <dgm:cxn modelId="{A30C5095-DD49-448F-BAF8-6065CDB79F77}" type="presParOf" srcId="{1B5A33B8-E5F4-4158-94AA-D84B8A30AE32}" destId="{0CD2F515-5AEF-4680-A838-C3DE85415A74}" srcOrd="1" destOrd="0" presId="urn:microsoft.com/office/officeart/2018/2/layout/IconVerticalSolidList"/>
    <dgm:cxn modelId="{08CE8FFC-441B-4669-B6BE-30C5FF3AFB9A}" type="presParOf" srcId="{1B5A33B8-E5F4-4158-94AA-D84B8A30AE32}" destId="{913C5C67-01EF-4F5E-AA37-B2D9C1AEB553}" srcOrd="2" destOrd="0" presId="urn:microsoft.com/office/officeart/2018/2/layout/IconVerticalSolidList"/>
    <dgm:cxn modelId="{7D2B84E1-4CA1-4C11-A097-DC79813C5DF2}" type="presParOf" srcId="{1B5A33B8-E5F4-4158-94AA-D84B8A30AE32}" destId="{B29F786E-CACB-46E5-B7E1-832C1D9C26FE}" srcOrd="3" destOrd="0" presId="urn:microsoft.com/office/officeart/2018/2/layout/IconVerticalSolidList"/>
    <dgm:cxn modelId="{CC918DCF-BB0E-4E7B-BB1A-FFAEB0C2606F}" type="presParOf" srcId="{F12D360D-DB09-485E-A86A-87396A961729}" destId="{08199246-596D-4240-BB12-861C2481386E}" srcOrd="5" destOrd="0" presId="urn:microsoft.com/office/officeart/2018/2/layout/IconVerticalSolidList"/>
    <dgm:cxn modelId="{7E63A65A-DFE6-431B-A5A9-B1FA94E75E60}" type="presParOf" srcId="{F12D360D-DB09-485E-A86A-87396A961729}" destId="{6F4522F7-258B-44CE-BF91-4E6B5D9B5181}" srcOrd="6" destOrd="0" presId="urn:microsoft.com/office/officeart/2018/2/layout/IconVerticalSolidList"/>
    <dgm:cxn modelId="{C7F1BFBC-77D4-4981-8605-E67ACAF5C5DD}" type="presParOf" srcId="{6F4522F7-258B-44CE-BF91-4E6B5D9B5181}" destId="{9CDF3478-2CE5-4FE5-AC7D-B7F6C911A7F0}" srcOrd="0" destOrd="0" presId="urn:microsoft.com/office/officeart/2018/2/layout/IconVerticalSolidList"/>
    <dgm:cxn modelId="{BBEB31F3-BD40-4151-8C1C-B53C24D4FCEC}" type="presParOf" srcId="{6F4522F7-258B-44CE-BF91-4E6B5D9B5181}" destId="{1FE8BF9A-FA4A-4112-9F7D-0D3F5E046A22}" srcOrd="1" destOrd="0" presId="urn:microsoft.com/office/officeart/2018/2/layout/IconVerticalSolidList"/>
    <dgm:cxn modelId="{9147A0A7-77D9-4EC9-812A-699D818F3C6D}" type="presParOf" srcId="{6F4522F7-258B-44CE-BF91-4E6B5D9B5181}" destId="{675EA3AB-E7EB-4181-BF1A-656A644A7639}" srcOrd="2" destOrd="0" presId="urn:microsoft.com/office/officeart/2018/2/layout/IconVerticalSolidList"/>
    <dgm:cxn modelId="{42746FD9-F874-4379-A661-2E5170FDB6CE}" type="presParOf" srcId="{6F4522F7-258B-44CE-BF91-4E6B5D9B5181}" destId="{A8C587AA-D623-45E6-9F1A-26AEF98BC9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1A87158-85FF-420A-9550-679256A391F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E890EDE-F57A-46FA-BDE7-4BC0CFF14FB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b="1" i="0" baseline="0" dirty="0">
              <a:solidFill>
                <a:schemeClr val="bg2"/>
              </a:solidFill>
            </a:rPr>
            <a:t>Motor Utilizado:</a:t>
          </a:r>
          <a:r>
            <a:rPr lang="pt-BR" sz="1600" b="0" i="0" baseline="0" dirty="0">
              <a:solidFill>
                <a:schemeClr val="bg2"/>
              </a:solidFill>
            </a:rPr>
            <a:t> 60 HP, 1800 RPM, com momento de inércia da carga de 5 kg·m²</a:t>
          </a:r>
          <a:r>
            <a:rPr lang="pt-BR" sz="1600" b="0" i="0" baseline="0" dirty="0"/>
            <a:t>.</a:t>
          </a:r>
          <a:endParaRPr lang="en-US" sz="1600" dirty="0"/>
        </a:p>
      </dgm:t>
    </dgm:pt>
    <dgm:pt modelId="{8768ABB7-18C5-48B7-8D36-A6A88582DF42}" type="parTrans" cxnId="{3AC2D937-1E6C-4EAE-826B-EF330BE72710}">
      <dgm:prSet/>
      <dgm:spPr/>
      <dgm:t>
        <a:bodyPr/>
        <a:lstStyle/>
        <a:p>
          <a:endParaRPr lang="en-US"/>
        </a:p>
      </dgm:t>
    </dgm:pt>
    <dgm:pt modelId="{71313145-F2FE-4B85-A1F1-BAD3E94181E2}" type="sibTrans" cxnId="{3AC2D937-1E6C-4EAE-826B-EF330BE72710}">
      <dgm:prSet/>
      <dgm:spPr/>
      <dgm:t>
        <a:bodyPr/>
        <a:lstStyle/>
        <a:p>
          <a:endParaRPr lang="en-US"/>
        </a:p>
      </dgm:t>
    </dgm:pt>
    <dgm:pt modelId="{6F685DF4-DD2B-48D9-97B4-DEF97B0B770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b="1" i="0" baseline="0" dirty="0">
              <a:solidFill>
                <a:schemeClr val="bg2"/>
              </a:solidFill>
            </a:rPr>
            <a:t>Torques:</a:t>
          </a:r>
          <a:r>
            <a:rPr lang="pt-BR" sz="1600" b="0" i="0" baseline="0" dirty="0">
              <a:solidFill>
                <a:schemeClr val="bg2"/>
              </a:solidFill>
            </a:rPr>
            <a:t> Regime de operação (150 </a:t>
          </a:r>
          <a:r>
            <a:rPr lang="pt-BR" sz="1600" b="0" i="0" baseline="0" dirty="0" err="1">
              <a:solidFill>
                <a:schemeClr val="bg2"/>
              </a:solidFill>
            </a:rPr>
            <a:t>Nm</a:t>
          </a:r>
          <a:r>
            <a:rPr lang="pt-BR" sz="1600" b="0" i="0" baseline="0" dirty="0">
              <a:solidFill>
                <a:schemeClr val="bg2"/>
              </a:solidFill>
            </a:rPr>
            <a:t>) e inicial (40 </a:t>
          </a:r>
          <a:r>
            <a:rPr lang="pt-BR" sz="1600" b="0" i="0" baseline="0" dirty="0" err="1">
              <a:solidFill>
                <a:schemeClr val="bg2"/>
              </a:solidFill>
            </a:rPr>
            <a:t>Nm</a:t>
          </a:r>
          <a:r>
            <a:rPr lang="pt-BR" sz="1600" b="0" i="0" baseline="0" dirty="0">
              <a:solidFill>
                <a:schemeClr val="bg2"/>
              </a:solidFill>
            </a:rPr>
            <a:t>).</a:t>
          </a:r>
          <a:endParaRPr lang="en-US" sz="1600" dirty="0">
            <a:solidFill>
              <a:schemeClr val="bg2"/>
            </a:solidFill>
          </a:endParaRPr>
        </a:p>
      </dgm:t>
    </dgm:pt>
    <dgm:pt modelId="{772CFFC7-969D-4B03-A70E-5A9C7DBEC629}" type="parTrans" cxnId="{2CFB4AD7-591F-456A-A07D-C5CA4941D873}">
      <dgm:prSet/>
      <dgm:spPr/>
      <dgm:t>
        <a:bodyPr/>
        <a:lstStyle/>
        <a:p>
          <a:endParaRPr lang="en-US"/>
        </a:p>
      </dgm:t>
    </dgm:pt>
    <dgm:pt modelId="{9AB41764-0FDF-4F06-A9F5-3B10DEDB52B2}" type="sibTrans" cxnId="{2CFB4AD7-591F-456A-A07D-C5CA4941D873}">
      <dgm:prSet/>
      <dgm:spPr/>
      <dgm:t>
        <a:bodyPr/>
        <a:lstStyle/>
        <a:p>
          <a:endParaRPr lang="en-US"/>
        </a:p>
      </dgm:t>
    </dgm:pt>
    <dgm:pt modelId="{F344DE8A-4A76-4D90-B7E9-F0E770D7B63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b="1" i="0" baseline="0" dirty="0">
              <a:solidFill>
                <a:schemeClr val="bg2"/>
              </a:solidFill>
            </a:rPr>
            <a:t>Método de Análise:</a:t>
          </a:r>
          <a:r>
            <a:rPr lang="pt-BR" sz="1600" b="0" i="0" baseline="0" dirty="0">
              <a:solidFill>
                <a:schemeClr val="bg2"/>
              </a:solidFill>
            </a:rPr>
            <a:t> Avaliação do tempo de partida por meio de planilha gerada automaticamente pelo aplicativo (Apêndice K).</a:t>
          </a:r>
          <a:endParaRPr lang="en-US" sz="1600" dirty="0">
            <a:solidFill>
              <a:schemeClr val="bg2"/>
            </a:solidFill>
          </a:endParaRPr>
        </a:p>
      </dgm:t>
    </dgm:pt>
    <dgm:pt modelId="{B38F0168-EA90-40A7-ABA5-2DF0446B745E}" type="parTrans" cxnId="{9521BDE0-9730-4462-8E46-84FDF69E1ED9}">
      <dgm:prSet/>
      <dgm:spPr/>
      <dgm:t>
        <a:bodyPr/>
        <a:lstStyle/>
        <a:p>
          <a:endParaRPr lang="en-US"/>
        </a:p>
      </dgm:t>
    </dgm:pt>
    <dgm:pt modelId="{77BCBF45-079F-4C61-8510-2C9B32187046}" type="sibTrans" cxnId="{9521BDE0-9730-4462-8E46-84FDF69E1ED9}">
      <dgm:prSet/>
      <dgm:spPr/>
      <dgm:t>
        <a:bodyPr/>
        <a:lstStyle/>
        <a:p>
          <a:endParaRPr lang="en-US"/>
        </a:p>
      </dgm:t>
    </dgm:pt>
    <dgm:pt modelId="{6BA159C8-D888-482B-BF76-7A43C4FDCC3D}" type="pres">
      <dgm:prSet presAssocID="{51A87158-85FF-420A-9550-679256A391FC}" presName="root" presStyleCnt="0">
        <dgm:presLayoutVars>
          <dgm:dir/>
          <dgm:resizeHandles val="exact"/>
        </dgm:presLayoutVars>
      </dgm:prSet>
      <dgm:spPr/>
    </dgm:pt>
    <dgm:pt modelId="{9A769EC2-E475-4FAF-B45D-0C5E6B5F16EB}" type="pres">
      <dgm:prSet presAssocID="{DE890EDE-F57A-46FA-BDE7-4BC0CFF14FB1}" presName="compNode" presStyleCnt="0"/>
      <dgm:spPr/>
    </dgm:pt>
    <dgm:pt modelId="{95960586-4B9A-4D19-ACC1-C59F5E644F2F}" type="pres">
      <dgm:prSet presAssocID="{DE890EDE-F57A-46FA-BDE7-4BC0CFF14FB1}" presName="bgRect" presStyleLbl="bgShp" presStyleIdx="0" presStyleCnt="3" custScaleY="158251"/>
      <dgm:spPr>
        <a:solidFill>
          <a:schemeClr val="tx2">
            <a:lumMod val="90000"/>
            <a:lumOff val="10000"/>
          </a:schemeClr>
        </a:solidFill>
      </dgm:spPr>
    </dgm:pt>
    <dgm:pt modelId="{482F93C6-DF73-401D-BC03-0B9AE703DA6C}" type="pres">
      <dgm:prSet presAssocID="{DE890EDE-F57A-46FA-BDE7-4BC0CFF14FB1}" presName="iconRect" presStyleLbl="node1" presStyleIdx="0" presStyleCnt="3" custScaleX="149017" custScaleY="15748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ão de robô com preenchimento sólido"/>
        </a:ext>
      </dgm:extLst>
    </dgm:pt>
    <dgm:pt modelId="{ADC96F72-E91E-405A-9EEC-113030D4A4A7}" type="pres">
      <dgm:prSet presAssocID="{DE890EDE-F57A-46FA-BDE7-4BC0CFF14FB1}" presName="spaceRect" presStyleCnt="0"/>
      <dgm:spPr/>
    </dgm:pt>
    <dgm:pt modelId="{FBE8A17C-3429-417A-8B95-FA1335002AEC}" type="pres">
      <dgm:prSet presAssocID="{DE890EDE-F57A-46FA-BDE7-4BC0CFF14FB1}" presName="parTx" presStyleLbl="revTx" presStyleIdx="0" presStyleCnt="3">
        <dgm:presLayoutVars>
          <dgm:chMax val="0"/>
          <dgm:chPref val="0"/>
        </dgm:presLayoutVars>
      </dgm:prSet>
      <dgm:spPr/>
    </dgm:pt>
    <dgm:pt modelId="{ADD45221-0877-4CE5-8652-29F1F768C1DB}" type="pres">
      <dgm:prSet presAssocID="{71313145-F2FE-4B85-A1F1-BAD3E94181E2}" presName="sibTrans" presStyleCnt="0"/>
      <dgm:spPr/>
    </dgm:pt>
    <dgm:pt modelId="{B5D381E0-6852-401F-89B0-AD75097D7E47}" type="pres">
      <dgm:prSet presAssocID="{6F685DF4-DD2B-48D9-97B4-DEF97B0B7703}" presName="compNode" presStyleCnt="0"/>
      <dgm:spPr/>
    </dgm:pt>
    <dgm:pt modelId="{85637255-B657-47C9-8028-CEC260F54D35}" type="pres">
      <dgm:prSet presAssocID="{6F685DF4-DD2B-48D9-97B4-DEF97B0B7703}" presName="bgRect" presStyleLbl="bgShp" presStyleIdx="1" presStyleCnt="3" custLinFactNeighborX="0" custLinFactNeighborY="7297"/>
      <dgm:spPr>
        <a:solidFill>
          <a:schemeClr val="tx2">
            <a:lumMod val="90000"/>
            <a:lumOff val="10000"/>
          </a:schemeClr>
        </a:solidFill>
      </dgm:spPr>
    </dgm:pt>
    <dgm:pt modelId="{F7AADD45-070F-492E-918D-EE11E26DB973}" type="pres">
      <dgm:prSet presAssocID="{6F685DF4-DD2B-48D9-97B4-DEF97B0B7703}" presName="iconRect" presStyleLbl="node1" presStyleIdx="1" presStyleCnt="3" custScaleX="179384" custScaleY="17980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tribuição normal com preenchimento sólido"/>
        </a:ext>
      </dgm:extLst>
    </dgm:pt>
    <dgm:pt modelId="{1F70BE9F-5C76-4FF8-A4D0-0A2E69EB4708}" type="pres">
      <dgm:prSet presAssocID="{6F685DF4-DD2B-48D9-97B4-DEF97B0B7703}" presName="spaceRect" presStyleCnt="0"/>
      <dgm:spPr/>
    </dgm:pt>
    <dgm:pt modelId="{0967AAA5-8252-4BAE-9D6F-C828A45AF846}" type="pres">
      <dgm:prSet presAssocID="{6F685DF4-DD2B-48D9-97B4-DEF97B0B7703}" presName="parTx" presStyleLbl="revTx" presStyleIdx="1" presStyleCnt="3" custLinFactNeighborX="-8" custLinFactNeighborY="2638">
        <dgm:presLayoutVars>
          <dgm:chMax val="0"/>
          <dgm:chPref val="0"/>
        </dgm:presLayoutVars>
      </dgm:prSet>
      <dgm:spPr/>
    </dgm:pt>
    <dgm:pt modelId="{6D30977C-3266-4A34-9140-E06054942459}" type="pres">
      <dgm:prSet presAssocID="{9AB41764-0FDF-4F06-A9F5-3B10DEDB52B2}" presName="sibTrans" presStyleCnt="0"/>
      <dgm:spPr/>
    </dgm:pt>
    <dgm:pt modelId="{661802A4-C76E-4518-AB82-F9B507F6C755}" type="pres">
      <dgm:prSet presAssocID="{F344DE8A-4A76-4D90-B7E9-F0E770D7B636}" presName="compNode" presStyleCnt="0"/>
      <dgm:spPr/>
    </dgm:pt>
    <dgm:pt modelId="{1E9178B0-BDB2-431A-ADEC-871A09FDABB6}" type="pres">
      <dgm:prSet presAssocID="{F344DE8A-4A76-4D90-B7E9-F0E770D7B636}" presName="bgRect" presStyleLbl="bgShp" presStyleIdx="2" presStyleCnt="3" custScaleY="121009"/>
      <dgm:spPr>
        <a:solidFill>
          <a:schemeClr val="tx2">
            <a:lumMod val="90000"/>
            <a:lumOff val="10000"/>
          </a:schemeClr>
        </a:solidFill>
      </dgm:spPr>
    </dgm:pt>
    <dgm:pt modelId="{336B9248-758C-4C43-B809-EFD9A18E7706}" type="pres">
      <dgm:prSet presAssocID="{F344DE8A-4A76-4D90-B7E9-F0E770D7B636}" presName="iconRect" presStyleLbl="node1" presStyleIdx="2" presStyleCnt="3" custScaleX="148531" custScaleY="14639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dora"/>
        </a:ext>
      </dgm:extLst>
    </dgm:pt>
    <dgm:pt modelId="{C2B5C127-C3D7-44BD-A33C-E373106A7E7F}" type="pres">
      <dgm:prSet presAssocID="{F344DE8A-4A76-4D90-B7E9-F0E770D7B636}" presName="spaceRect" presStyleCnt="0"/>
      <dgm:spPr/>
    </dgm:pt>
    <dgm:pt modelId="{CC8A06F9-71AD-41BF-82C0-83DFFCC16B44}" type="pres">
      <dgm:prSet presAssocID="{F344DE8A-4A76-4D90-B7E9-F0E770D7B636}" presName="parTx" presStyleLbl="revTx" presStyleIdx="2" presStyleCnt="3" custLinFactNeighborX="177" custLinFactNeighborY="-5034">
        <dgm:presLayoutVars>
          <dgm:chMax val="0"/>
          <dgm:chPref val="0"/>
        </dgm:presLayoutVars>
      </dgm:prSet>
      <dgm:spPr/>
    </dgm:pt>
  </dgm:ptLst>
  <dgm:cxnLst>
    <dgm:cxn modelId="{FB845C12-0897-4B82-A1C7-AFACDFF13EFB}" type="presOf" srcId="{6F685DF4-DD2B-48D9-97B4-DEF97B0B7703}" destId="{0967AAA5-8252-4BAE-9D6F-C828A45AF846}" srcOrd="0" destOrd="0" presId="urn:microsoft.com/office/officeart/2018/2/layout/IconVerticalSolidList"/>
    <dgm:cxn modelId="{3AC2D937-1E6C-4EAE-826B-EF330BE72710}" srcId="{51A87158-85FF-420A-9550-679256A391FC}" destId="{DE890EDE-F57A-46FA-BDE7-4BC0CFF14FB1}" srcOrd="0" destOrd="0" parTransId="{8768ABB7-18C5-48B7-8D36-A6A88582DF42}" sibTransId="{71313145-F2FE-4B85-A1F1-BAD3E94181E2}"/>
    <dgm:cxn modelId="{17EE147E-F3AB-4B35-BAAD-209B4A2D0848}" type="presOf" srcId="{DE890EDE-F57A-46FA-BDE7-4BC0CFF14FB1}" destId="{FBE8A17C-3429-417A-8B95-FA1335002AEC}" srcOrd="0" destOrd="0" presId="urn:microsoft.com/office/officeart/2018/2/layout/IconVerticalSolidList"/>
    <dgm:cxn modelId="{58ED8BB4-1C4F-402A-BC70-BC657A30EBD7}" type="presOf" srcId="{51A87158-85FF-420A-9550-679256A391FC}" destId="{6BA159C8-D888-482B-BF76-7A43C4FDCC3D}" srcOrd="0" destOrd="0" presId="urn:microsoft.com/office/officeart/2018/2/layout/IconVerticalSolidList"/>
    <dgm:cxn modelId="{927F5CC8-67D7-44D0-9E35-5F87A2D9DF10}" type="presOf" srcId="{F344DE8A-4A76-4D90-B7E9-F0E770D7B636}" destId="{CC8A06F9-71AD-41BF-82C0-83DFFCC16B44}" srcOrd="0" destOrd="0" presId="urn:microsoft.com/office/officeart/2018/2/layout/IconVerticalSolidList"/>
    <dgm:cxn modelId="{2CFB4AD7-591F-456A-A07D-C5CA4941D873}" srcId="{51A87158-85FF-420A-9550-679256A391FC}" destId="{6F685DF4-DD2B-48D9-97B4-DEF97B0B7703}" srcOrd="1" destOrd="0" parTransId="{772CFFC7-969D-4B03-A70E-5A9C7DBEC629}" sibTransId="{9AB41764-0FDF-4F06-A9F5-3B10DEDB52B2}"/>
    <dgm:cxn modelId="{9521BDE0-9730-4462-8E46-84FDF69E1ED9}" srcId="{51A87158-85FF-420A-9550-679256A391FC}" destId="{F344DE8A-4A76-4D90-B7E9-F0E770D7B636}" srcOrd="2" destOrd="0" parTransId="{B38F0168-EA90-40A7-ABA5-2DF0446B745E}" sibTransId="{77BCBF45-079F-4C61-8510-2C9B32187046}"/>
    <dgm:cxn modelId="{972E8B1A-037D-492B-9C7D-DFF593BE1727}" type="presParOf" srcId="{6BA159C8-D888-482B-BF76-7A43C4FDCC3D}" destId="{9A769EC2-E475-4FAF-B45D-0C5E6B5F16EB}" srcOrd="0" destOrd="0" presId="urn:microsoft.com/office/officeart/2018/2/layout/IconVerticalSolidList"/>
    <dgm:cxn modelId="{CA9E2103-FEA9-4723-A170-EECEBF2C4564}" type="presParOf" srcId="{9A769EC2-E475-4FAF-B45D-0C5E6B5F16EB}" destId="{95960586-4B9A-4D19-ACC1-C59F5E644F2F}" srcOrd="0" destOrd="0" presId="urn:microsoft.com/office/officeart/2018/2/layout/IconVerticalSolidList"/>
    <dgm:cxn modelId="{CBC65152-1C68-4746-A386-F964336F0866}" type="presParOf" srcId="{9A769EC2-E475-4FAF-B45D-0C5E6B5F16EB}" destId="{482F93C6-DF73-401D-BC03-0B9AE703DA6C}" srcOrd="1" destOrd="0" presId="urn:microsoft.com/office/officeart/2018/2/layout/IconVerticalSolidList"/>
    <dgm:cxn modelId="{C66121F3-7D6F-41F1-9BD4-E558193A09C2}" type="presParOf" srcId="{9A769EC2-E475-4FAF-B45D-0C5E6B5F16EB}" destId="{ADC96F72-E91E-405A-9EEC-113030D4A4A7}" srcOrd="2" destOrd="0" presId="urn:microsoft.com/office/officeart/2018/2/layout/IconVerticalSolidList"/>
    <dgm:cxn modelId="{E0537373-B566-45C6-A3CF-93DD9CEE534B}" type="presParOf" srcId="{9A769EC2-E475-4FAF-B45D-0C5E6B5F16EB}" destId="{FBE8A17C-3429-417A-8B95-FA1335002AEC}" srcOrd="3" destOrd="0" presId="urn:microsoft.com/office/officeart/2018/2/layout/IconVerticalSolidList"/>
    <dgm:cxn modelId="{4F1F0D50-184B-4B8E-9300-801EA15D26DF}" type="presParOf" srcId="{6BA159C8-D888-482B-BF76-7A43C4FDCC3D}" destId="{ADD45221-0877-4CE5-8652-29F1F768C1DB}" srcOrd="1" destOrd="0" presId="urn:microsoft.com/office/officeart/2018/2/layout/IconVerticalSolidList"/>
    <dgm:cxn modelId="{9A7E3924-C42F-4C43-9456-9511C1CD4D51}" type="presParOf" srcId="{6BA159C8-D888-482B-BF76-7A43C4FDCC3D}" destId="{B5D381E0-6852-401F-89B0-AD75097D7E47}" srcOrd="2" destOrd="0" presId="urn:microsoft.com/office/officeart/2018/2/layout/IconVerticalSolidList"/>
    <dgm:cxn modelId="{00E9B796-F2B5-46E7-A074-0D9BD3555681}" type="presParOf" srcId="{B5D381E0-6852-401F-89B0-AD75097D7E47}" destId="{85637255-B657-47C9-8028-CEC260F54D35}" srcOrd="0" destOrd="0" presId="urn:microsoft.com/office/officeart/2018/2/layout/IconVerticalSolidList"/>
    <dgm:cxn modelId="{94C23805-BF95-4D32-ACA3-77DEC04D3DEF}" type="presParOf" srcId="{B5D381E0-6852-401F-89B0-AD75097D7E47}" destId="{F7AADD45-070F-492E-918D-EE11E26DB973}" srcOrd="1" destOrd="0" presId="urn:microsoft.com/office/officeart/2018/2/layout/IconVerticalSolidList"/>
    <dgm:cxn modelId="{02A8E1BF-1BED-449C-842A-046168620393}" type="presParOf" srcId="{B5D381E0-6852-401F-89B0-AD75097D7E47}" destId="{1F70BE9F-5C76-4FF8-A4D0-0A2E69EB4708}" srcOrd="2" destOrd="0" presId="urn:microsoft.com/office/officeart/2018/2/layout/IconVerticalSolidList"/>
    <dgm:cxn modelId="{64D2D687-3CDE-4001-85BA-10B80D1069DB}" type="presParOf" srcId="{B5D381E0-6852-401F-89B0-AD75097D7E47}" destId="{0967AAA5-8252-4BAE-9D6F-C828A45AF846}" srcOrd="3" destOrd="0" presId="urn:microsoft.com/office/officeart/2018/2/layout/IconVerticalSolidList"/>
    <dgm:cxn modelId="{C5F613AC-B066-42DC-96E1-BC070B5B67A5}" type="presParOf" srcId="{6BA159C8-D888-482B-BF76-7A43C4FDCC3D}" destId="{6D30977C-3266-4A34-9140-E06054942459}" srcOrd="3" destOrd="0" presId="urn:microsoft.com/office/officeart/2018/2/layout/IconVerticalSolidList"/>
    <dgm:cxn modelId="{30C9FD09-9B33-4F2B-AF96-29A0B188E347}" type="presParOf" srcId="{6BA159C8-D888-482B-BF76-7A43C4FDCC3D}" destId="{661802A4-C76E-4518-AB82-F9B507F6C755}" srcOrd="4" destOrd="0" presId="urn:microsoft.com/office/officeart/2018/2/layout/IconVerticalSolidList"/>
    <dgm:cxn modelId="{E351E8ED-A9FA-4269-A9C7-B05747143C29}" type="presParOf" srcId="{661802A4-C76E-4518-AB82-F9B507F6C755}" destId="{1E9178B0-BDB2-431A-ADEC-871A09FDABB6}" srcOrd="0" destOrd="0" presId="urn:microsoft.com/office/officeart/2018/2/layout/IconVerticalSolidList"/>
    <dgm:cxn modelId="{60B26CB5-2DC9-467A-9721-7B77C7894BFE}" type="presParOf" srcId="{661802A4-C76E-4518-AB82-F9B507F6C755}" destId="{336B9248-758C-4C43-B809-EFD9A18E7706}" srcOrd="1" destOrd="0" presId="urn:microsoft.com/office/officeart/2018/2/layout/IconVerticalSolidList"/>
    <dgm:cxn modelId="{1AC87B06-DABA-414E-AC6E-C3B56D3C9440}" type="presParOf" srcId="{661802A4-C76E-4518-AB82-F9B507F6C755}" destId="{C2B5C127-C3D7-44BD-A33C-E373106A7E7F}" srcOrd="2" destOrd="0" presId="urn:microsoft.com/office/officeart/2018/2/layout/IconVerticalSolidList"/>
    <dgm:cxn modelId="{9337E227-0027-4E00-A99B-A1A53BA9EBEA}" type="presParOf" srcId="{661802A4-C76E-4518-AB82-F9B507F6C755}" destId="{CC8A06F9-71AD-41BF-82C0-83DFFCC16B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7ECC8B5-720C-4299-B165-3A0F8DC78AB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019DA9-4FC2-4AAF-99FA-57AF837138D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Integração com Sensores em Tempo Real</a:t>
          </a:r>
          <a:endParaRPr lang="en-US" dirty="0"/>
        </a:p>
      </dgm:t>
    </dgm:pt>
    <dgm:pt modelId="{81E7F1FA-3FE4-4544-932F-38BD833144A7}" type="parTrans" cxnId="{568FD83A-B677-48A0-951E-1227CA5082CF}">
      <dgm:prSet/>
      <dgm:spPr/>
      <dgm:t>
        <a:bodyPr/>
        <a:lstStyle/>
        <a:p>
          <a:endParaRPr lang="en-US"/>
        </a:p>
      </dgm:t>
    </dgm:pt>
    <dgm:pt modelId="{6FC26A5B-BBED-4E80-8B98-132784C9B065}" type="sibTrans" cxnId="{568FD83A-B677-48A0-951E-1227CA5082CF}">
      <dgm:prSet/>
      <dgm:spPr/>
      <dgm:t>
        <a:bodyPr/>
        <a:lstStyle/>
        <a:p>
          <a:endParaRPr lang="en-US"/>
        </a:p>
      </dgm:t>
    </dgm:pt>
    <dgm:pt modelId="{E682E391-7B2A-4880-A683-6605DCDCB39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Aplicação de Machine Learning</a:t>
          </a:r>
          <a:endParaRPr lang="en-US" dirty="0"/>
        </a:p>
      </dgm:t>
    </dgm:pt>
    <dgm:pt modelId="{BBF0F703-CAB5-4DB5-8B94-3444560356BF}" type="parTrans" cxnId="{108DD369-E321-4ACA-8674-6A004747E36C}">
      <dgm:prSet/>
      <dgm:spPr/>
      <dgm:t>
        <a:bodyPr/>
        <a:lstStyle/>
        <a:p>
          <a:endParaRPr lang="en-US"/>
        </a:p>
      </dgm:t>
    </dgm:pt>
    <dgm:pt modelId="{1D5D4D6F-939D-4F59-897E-8F470FD7CC1D}" type="sibTrans" cxnId="{108DD369-E321-4ACA-8674-6A004747E36C}">
      <dgm:prSet/>
      <dgm:spPr/>
      <dgm:t>
        <a:bodyPr/>
        <a:lstStyle/>
        <a:p>
          <a:endParaRPr lang="en-US"/>
        </a:p>
      </dgm:t>
    </dgm:pt>
    <dgm:pt modelId="{8A513CD6-8AC5-4512-A5FB-F729E806C9E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Personalização de Perfis de Carga</a:t>
          </a:r>
          <a:endParaRPr lang="en-US" dirty="0"/>
        </a:p>
      </dgm:t>
    </dgm:pt>
    <dgm:pt modelId="{E550D088-E0FB-4363-93AB-E088850D3A7B}" type="parTrans" cxnId="{3FC21FA3-31AC-4CAA-85C8-819CFF993E5C}">
      <dgm:prSet/>
      <dgm:spPr/>
      <dgm:t>
        <a:bodyPr/>
        <a:lstStyle/>
        <a:p>
          <a:endParaRPr lang="en-US"/>
        </a:p>
      </dgm:t>
    </dgm:pt>
    <dgm:pt modelId="{4B2AD88D-46BB-4EAA-AFAC-0AEAD6091B61}" type="sibTrans" cxnId="{3FC21FA3-31AC-4CAA-85C8-819CFF993E5C}">
      <dgm:prSet/>
      <dgm:spPr/>
      <dgm:t>
        <a:bodyPr/>
        <a:lstStyle/>
        <a:p>
          <a:endParaRPr lang="en-US"/>
        </a:p>
      </dgm:t>
    </dgm:pt>
    <dgm:pt modelId="{3D7F4372-B123-4DE4-BFD5-D4567C436D99}" type="pres">
      <dgm:prSet presAssocID="{77ECC8B5-720C-4299-B165-3A0F8DC78AB0}" presName="root" presStyleCnt="0">
        <dgm:presLayoutVars>
          <dgm:dir/>
          <dgm:resizeHandles val="exact"/>
        </dgm:presLayoutVars>
      </dgm:prSet>
      <dgm:spPr/>
    </dgm:pt>
    <dgm:pt modelId="{3649BBE5-CCCE-4363-BA4E-BF3FADE9475A}" type="pres">
      <dgm:prSet presAssocID="{5E019DA9-4FC2-4AAF-99FA-57AF837138D5}" presName="compNode" presStyleCnt="0"/>
      <dgm:spPr/>
    </dgm:pt>
    <dgm:pt modelId="{1A396D6E-B7BB-46BE-BF1E-45F9870C5BB8}" type="pres">
      <dgm:prSet presAssocID="{5E019DA9-4FC2-4AAF-99FA-57AF837138D5}" presName="bgRect" presStyleLbl="bgShp" presStyleIdx="0" presStyleCnt="3"/>
      <dgm:spPr/>
    </dgm:pt>
    <dgm:pt modelId="{C78CBDEB-CA6A-4E98-9C16-965747DBB200}" type="pres">
      <dgm:prSet presAssocID="{5E019DA9-4FC2-4AAF-99FA-57AF837138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41E5E3E1-4150-4F56-963E-59D6EFDB4C21}" type="pres">
      <dgm:prSet presAssocID="{5E019DA9-4FC2-4AAF-99FA-57AF837138D5}" presName="spaceRect" presStyleCnt="0"/>
      <dgm:spPr/>
    </dgm:pt>
    <dgm:pt modelId="{B1202CDC-2D1B-4571-9C5F-8A9C8CC46210}" type="pres">
      <dgm:prSet presAssocID="{5E019DA9-4FC2-4AAF-99FA-57AF837138D5}" presName="parTx" presStyleLbl="revTx" presStyleIdx="0" presStyleCnt="3">
        <dgm:presLayoutVars>
          <dgm:chMax val="0"/>
          <dgm:chPref val="0"/>
        </dgm:presLayoutVars>
      </dgm:prSet>
      <dgm:spPr/>
    </dgm:pt>
    <dgm:pt modelId="{101604B8-4ADA-4018-B758-B8D010D5EE13}" type="pres">
      <dgm:prSet presAssocID="{6FC26A5B-BBED-4E80-8B98-132784C9B065}" presName="sibTrans" presStyleCnt="0"/>
      <dgm:spPr/>
    </dgm:pt>
    <dgm:pt modelId="{96E7C4E0-F1FB-45A4-AAC5-790F7E350EF5}" type="pres">
      <dgm:prSet presAssocID="{E682E391-7B2A-4880-A683-6605DCDCB39C}" presName="compNode" presStyleCnt="0"/>
      <dgm:spPr/>
    </dgm:pt>
    <dgm:pt modelId="{3D6C04A0-8142-43D2-A446-9E6DF7D212E8}" type="pres">
      <dgm:prSet presAssocID="{E682E391-7B2A-4880-A683-6605DCDCB39C}" presName="bgRect" presStyleLbl="bgShp" presStyleIdx="1" presStyleCnt="3"/>
      <dgm:spPr/>
    </dgm:pt>
    <dgm:pt modelId="{FA37DE81-45F9-4720-AE9F-F48E1F8EA175}" type="pres">
      <dgm:prSet presAssocID="{E682E391-7B2A-4880-A683-6605DCDCB39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ligência artificial com preenchimento sólido"/>
        </a:ext>
      </dgm:extLst>
    </dgm:pt>
    <dgm:pt modelId="{15639438-1ECE-482F-ACFD-0379C0A2E5FE}" type="pres">
      <dgm:prSet presAssocID="{E682E391-7B2A-4880-A683-6605DCDCB39C}" presName="spaceRect" presStyleCnt="0"/>
      <dgm:spPr/>
    </dgm:pt>
    <dgm:pt modelId="{19EE9C5A-4A26-4091-9B1E-8E1F752AF1E4}" type="pres">
      <dgm:prSet presAssocID="{E682E391-7B2A-4880-A683-6605DCDCB39C}" presName="parTx" presStyleLbl="revTx" presStyleIdx="1" presStyleCnt="3">
        <dgm:presLayoutVars>
          <dgm:chMax val="0"/>
          <dgm:chPref val="0"/>
        </dgm:presLayoutVars>
      </dgm:prSet>
      <dgm:spPr/>
    </dgm:pt>
    <dgm:pt modelId="{509D8BE9-B475-4423-87B7-CC14560C7929}" type="pres">
      <dgm:prSet presAssocID="{1D5D4D6F-939D-4F59-897E-8F470FD7CC1D}" presName="sibTrans" presStyleCnt="0"/>
      <dgm:spPr/>
    </dgm:pt>
    <dgm:pt modelId="{2E32F039-2EC3-4B89-A2B4-5EE73A407FF2}" type="pres">
      <dgm:prSet presAssocID="{8A513CD6-8AC5-4512-A5FB-F729E806C9E7}" presName="compNode" presStyleCnt="0"/>
      <dgm:spPr/>
    </dgm:pt>
    <dgm:pt modelId="{9736E466-7FDE-41E3-8038-089A7627B0F2}" type="pres">
      <dgm:prSet presAssocID="{8A513CD6-8AC5-4512-A5FB-F729E806C9E7}" presName="bgRect" presStyleLbl="bgShp" presStyleIdx="2" presStyleCnt="3" custLinFactY="22619" custLinFactNeighborX="-4617" custLinFactNeighborY="100000"/>
      <dgm:spPr/>
    </dgm:pt>
    <dgm:pt modelId="{C791D0A9-F56C-4C6F-9768-81BDD80E88B8}" type="pres">
      <dgm:prSet presAssocID="{8A513CD6-8AC5-4512-A5FB-F729E806C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uindaste com preenchimento sólido"/>
        </a:ext>
      </dgm:extLst>
    </dgm:pt>
    <dgm:pt modelId="{E80D5BF9-0FB4-4A92-9E26-69CE06091EF8}" type="pres">
      <dgm:prSet presAssocID="{8A513CD6-8AC5-4512-A5FB-F729E806C9E7}" presName="spaceRect" presStyleCnt="0"/>
      <dgm:spPr/>
    </dgm:pt>
    <dgm:pt modelId="{D8EB6423-82AD-4871-A2B1-4F566EEF7785}" type="pres">
      <dgm:prSet presAssocID="{8A513CD6-8AC5-4512-A5FB-F729E806C9E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9D79D12-6087-4D2A-838F-8B9DFC876742}" type="presOf" srcId="{E682E391-7B2A-4880-A683-6605DCDCB39C}" destId="{19EE9C5A-4A26-4091-9B1E-8E1F752AF1E4}" srcOrd="0" destOrd="0" presId="urn:microsoft.com/office/officeart/2018/2/layout/IconVerticalSolidList"/>
    <dgm:cxn modelId="{568FD83A-B677-48A0-951E-1227CA5082CF}" srcId="{77ECC8B5-720C-4299-B165-3A0F8DC78AB0}" destId="{5E019DA9-4FC2-4AAF-99FA-57AF837138D5}" srcOrd="0" destOrd="0" parTransId="{81E7F1FA-3FE4-4544-932F-38BD833144A7}" sibTransId="{6FC26A5B-BBED-4E80-8B98-132784C9B065}"/>
    <dgm:cxn modelId="{108DD369-E321-4ACA-8674-6A004747E36C}" srcId="{77ECC8B5-720C-4299-B165-3A0F8DC78AB0}" destId="{E682E391-7B2A-4880-A683-6605DCDCB39C}" srcOrd="1" destOrd="0" parTransId="{BBF0F703-CAB5-4DB5-8B94-3444560356BF}" sibTransId="{1D5D4D6F-939D-4F59-897E-8F470FD7CC1D}"/>
    <dgm:cxn modelId="{3D2CB783-521C-4D02-8275-317C70296B67}" type="presOf" srcId="{77ECC8B5-720C-4299-B165-3A0F8DC78AB0}" destId="{3D7F4372-B123-4DE4-BFD5-D4567C436D99}" srcOrd="0" destOrd="0" presId="urn:microsoft.com/office/officeart/2018/2/layout/IconVerticalSolidList"/>
    <dgm:cxn modelId="{3FC21FA3-31AC-4CAA-85C8-819CFF993E5C}" srcId="{77ECC8B5-720C-4299-B165-3A0F8DC78AB0}" destId="{8A513CD6-8AC5-4512-A5FB-F729E806C9E7}" srcOrd="2" destOrd="0" parTransId="{E550D088-E0FB-4363-93AB-E088850D3A7B}" sibTransId="{4B2AD88D-46BB-4EAA-AFAC-0AEAD6091B61}"/>
    <dgm:cxn modelId="{5D0216A5-37D4-41EE-B5E0-D0A4DC07475F}" type="presOf" srcId="{5E019DA9-4FC2-4AAF-99FA-57AF837138D5}" destId="{B1202CDC-2D1B-4571-9C5F-8A9C8CC46210}" srcOrd="0" destOrd="0" presId="urn:microsoft.com/office/officeart/2018/2/layout/IconVerticalSolidList"/>
    <dgm:cxn modelId="{8D1BC9FA-9CB8-4A89-B4C2-B934BA6E556D}" type="presOf" srcId="{8A513CD6-8AC5-4512-A5FB-F729E806C9E7}" destId="{D8EB6423-82AD-4871-A2B1-4F566EEF7785}" srcOrd="0" destOrd="0" presId="urn:microsoft.com/office/officeart/2018/2/layout/IconVerticalSolidList"/>
    <dgm:cxn modelId="{A1C04A95-A148-4D22-931A-3416D16DA853}" type="presParOf" srcId="{3D7F4372-B123-4DE4-BFD5-D4567C436D99}" destId="{3649BBE5-CCCE-4363-BA4E-BF3FADE9475A}" srcOrd="0" destOrd="0" presId="urn:microsoft.com/office/officeart/2018/2/layout/IconVerticalSolidList"/>
    <dgm:cxn modelId="{6AE8C925-2E54-4074-8F68-553186FEFD0D}" type="presParOf" srcId="{3649BBE5-CCCE-4363-BA4E-BF3FADE9475A}" destId="{1A396D6E-B7BB-46BE-BF1E-45F9870C5BB8}" srcOrd="0" destOrd="0" presId="urn:microsoft.com/office/officeart/2018/2/layout/IconVerticalSolidList"/>
    <dgm:cxn modelId="{3924FF32-C220-44A1-B1DC-6DF09BF94B59}" type="presParOf" srcId="{3649BBE5-CCCE-4363-BA4E-BF3FADE9475A}" destId="{C78CBDEB-CA6A-4E98-9C16-965747DBB200}" srcOrd="1" destOrd="0" presId="urn:microsoft.com/office/officeart/2018/2/layout/IconVerticalSolidList"/>
    <dgm:cxn modelId="{2DF698DE-5F9A-4174-8AB0-D92B8E4E56A2}" type="presParOf" srcId="{3649BBE5-CCCE-4363-BA4E-BF3FADE9475A}" destId="{41E5E3E1-4150-4F56-963E-59D6EFDB4C21}" srcOrd="2" destOrd="0" presId="urn:microsoft.com/office/officeart/2018/2/layout/IconVerticalSolidList"/>
    <dgm:cxn modelId="{28F99F5A-9986-4016-ABA7-1C563421CC5E}" type="presParOf" srcId="{3649BBE5-CCCE-4363-BA4E-BF3FADE9475A}" destId="{B1202CDC-2D1B-4571-9C5F-8A9C8CC46210}" srcOrd="3" destOrd="0" presId="urn:microsoft.com/office/officeart/2018/2/layout/IconVerticalSolidList"/>
    <dgm:cxn modelId="{7B7D0872-F3F5-4D79-85CC-B7CA41D2DF97}" type="presParOf" srcId="{3D7F4372-B123-4DE4-BFD5-D4567C436D99}" destId="{101604B8-4ADA-4018-B758-B8D010D5EE13}" srcOrd="1" destOrd="0" presId="urn:microsoft.com/office/officeart/2018/2/layout/IconVerticalSolidList"/>
    <dgm:cxn modelId="{5D24EF64-D84B-4C76-88B7-9C2A04CF75EB}" type="presParOf" srcId="{3D7F4372-B123-4DE4-BFD5-D4567C436D99}" destId="{96E7C4E0-F1FB-45A4-AAC5-790F7E350EF5}" srcOrd="2" destOrd="0" presId="urn:microsoft.com/office/officeart/2018/2/layout/IconVerticalSolidList"/>
    <dgm:cxn modelId="{20E20AFB-5574-4056-8D6F-C50A5007AD4E}" type="presParOf" srcId="{96E7C4E0-F1FB-45A4-AAC5-790F7E350EF5}" destId="{3D6C04A0-8142-43D2-A446-9E6DF7D212E8}" srcOrd="0" destOrd="0" presId="urn:microsoft.com/office/officeart/2018/2/layout/IconVerticalSolidList"/>
    <dgm:cxn modelId="{E0298B90-FBA4-4888-A04C-00935878F208}" type="presParOf" srcId="{96E7C4E0-F1FB-45A4-AAC5-790F7E350EF5}" destId="{FA37DE81-45F9-4720-AE9F-F48E1F8EA175}" srcOrd="1" destOrd="0" presId="urn:microsoft.com/office/officeart/2018/2/layout/IconVerticalSolidList"/>
    <dgm:cxn modelId="{D0A8C5F2-1D62-436E-978C-5EBDE46D96B1}" type="presParOf" srcId="{96E7C4E0-F1FB-45A4-AAC5-790F7E350EF5}" destId="{15639438-1ECE-482F-ACFD-0379C0A2E5FE}" srcOrd="2" destOrd="0" presId="urn:microsoft.com/office/officeart/2018/2/layout/IconVerticalSolidList"/>
    <dgm:cxn modelId="{B21E5E3A-59A2-4DE3-998E-7DC64EAB8482}" type="presParOf" srcId="{96E7C4E0-F1FB-45A4-AAC5-790F7E350EF5}" destId="{19EE9C5A-4A26-4091-9B1E-8E1F752AF1E4}" srcOrd="3" destOrd="0" presId="urn:microsoft.com/office/officeart/2018/2/layout/IconVerticalSolidList"/>
    <dgm:cxn modelId="{7E1441B4-1124-459B-A693-ABAD6F9C1B05}" type="presParOf" srcId="{3D7F4372-B123-4DE4-BFD5-D4567C436D99}" destId="{509D8BE9-B475-4423-87B7-CC14560C7929}" srcOrd="3" destOrd="0" presId="urn:microsoft.com/office/officeart/2018/2/layout/IconVerticalSolidList"/>
    <dgm:cxn modelId="{DE0E4220-BF2D-4DB7-8BA4-93FD5CA246D4}" type="presParOf" srcId="{3D7F4372-B123-4DE4-BFD5-D4567C436D99}" destId="{2E32F039-2EC3-4B89-A2B4-5EE73A407FF2}" srcOrd="4" destOrd="0" presId="urn:microsoft.com/office/officeart/2018/2/layout/IconVerticalSolidList"/>
    <dgm:cxn modelId="{D65E89F9-97C1-47C0-B2EA-6A01D4601DB0}" type="presParOf" srcId="{2E32F039-2EC3-4B89-A2B4-5EE73A407FF2}" destId="{9736E466-7FDE-41E3-8038-089A7627B0F2}" srcOrd="0" destOrd="0" presId="urn:microsoft.com/office/officeart/2018/2/layout/IconVerticalSolidList"/>
    <dgm:cxn modelId="{8FCFF7DC-36AB-4AB7-987C-EC19AFF87B39}" type="presParOf" srcId="{2E32F039-2EC3-4B89-A2B4-5EE73A407FF2}" destId="{C791D0A9-F56C-4C6F-9768-81BDD80E88B8}" srcOrd="1" destOrd="0" presId="urn:microsoft.com/office/officeart/2018/2/layout/IconVerticalSolidList"/>
    <dgm:cxn modelId="{C9323560-7205-45AB-86F3-F0F1057D6A75}" type="presParOf" srcId="{2E32F039-2EC3-4B89-A2B4-5EE73A407FF2}" destId="{E80D5BF9-0FB4-4A92-9E26-69CE06091EF8}" srcOrd="2" destOrd="0" presId="urn:microsoft.com/office/officeart/2018/2/layout/IconVerticalSolidList"/>
    <dgm:cxn modelId="{D4E0D89F-5530-4295-8794-391F81A0B34C}" type="presParOf" srcId="{2E32F039-2EC3-4B89-A2B4-5EE73A407FF2}" destId="{D8EB6423-82AD-4871-A2B1-4F566EEF778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B2BC18-56E4-4437-96BC-D0CC9341A13D}">
      <dsp:nvSpPr>
        <dsp:cNvPr id="0" name=""/>
        <dsp:cNvSpPr/>
      </dsp:nvSpPr>
      <dsp:spPr>
        <a:xfrm>
          <a:off x="208480" y="630959"/>
          <a:ext cx="1333925" cy="13339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9BB250-8A1F-49E3-A5E5-10994AEC8870}">
      <dsp:nvSpPr>
        <dsp:cNvPr id="0" name=""/>
        <dsp:cNvSpPr/>
      </dsp:nvSpPr>
      <dsp:spPr>
        <a:xfrm>
          <a:off x="488604" y="911084"/>
          <a:ext cx="773676" cy="7736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C39793-42FC-4F06-9CD9-F7BD629E3DD0}">
      <dsp:nvSpPr>
        <dsp:cNvPr id="0" name=""/>
        <dsp:cNvSpPr/>
      </dsp:nvSpPr>
      <dsp:spPr>
        <a:xfrm>
          <a:off x="1828247" y="630959"/>
          <a:ext cx="3144252" cy="1333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schemeClr val="bg2"/>
              </a:solidFill>
            </a:rPr>
            <a:t>Essencial na engenharia elétrica, especialmente no setor industrial.</a:t>
          </a:r>
          <a:endParaRPr lang="en-US" sz="2000" kern="1200" dirty="0">
            <a:solidFill>
              <a:schemeClr val="bg2"/>
            </a:solidFill>
          </a:endParaRPr>
        </a:p>
      </dsp:txBody>
      <dsp:txXfrm>
        <a:off x="1828247" y="630959"/>
        <a:ext cx="3144252" cy="1333925"/>
      </dsp:txXfrm>
    </dsp:sp>
    <dsp:sp modelId="{AC2ED885-5F13-41AA-A477-FFEFC9BFEAC9}">
      <dsp:nvSpPr>
        <dsp:cNvPr id="0" name=""/>
        <dsp:cNvSpPr/>
      </dsp:nvSpPr>
      <dsp:spPr>
        <a:xfrm>
          <a:off x="5520362" y="630959"/>
          <a:ext cx="1333925" cy="13339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5CF2A-953F-4132-855C-22BFE198299A}">
      <dsp:nvSpPr>
        <dsp:cNvPr id="0" name=""/>
        <dsp:cNvSpPr/>
      </dsp:nvSpPr>
      <dsp:spPr>
        <a:xfrm>
          <a:off x="5800486" y="911084"/>
          <a:ext cx="773676" cy="7736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7CAB8-D734-49B7-9A86-913514EDF3C2}">
      <dsp:nvSpPr>
        <dsp:cNvPr id="0" name=""/>
        <dsp:cNvSpPr/>
      </dsp:nvSpPr>
      <dsp:spPr>
        <a:xfrm>
          <a:off x="7140128" y="630959"/>
          <a:ext cx="3144252" cy="1333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schemeClr val="bg2"/>
              </a:solidFill>
            </a:rPr>
            <a:t>Motores de indução são amplamente usados devido à robustez, simplicidade e eficiência.</a:t>
          </a:r>
          <a:endParaRPr lang="en-US" sz="2000" kern="1200" dirty="0">
            <a:solidFill>
              <a:schemeClr val="bg2"/>
            </a:solidFill>
          </a:endParaRPr>
        </a:p>
      </dsp:txBody>
      <dsp:txXfrm>
        <a:off x="7140128" y="630959"/>
        <a:ext cx="3144252" cy="1333925"/>
      </dsp:txXfrm>
    </dsp:sp>
    <dsp:sp modelId="{D749445F-75B7-4CA0-8F8D-A9DA0459E995}">
      <dsp:nvSpPr>
        <dsp:cNvPr id="0" name=""/>
        <dsp:cNvSpPr/>
      </dsp:nvSpPr>
      <dsp:spPr>
        <a:xfrm>
          <a:off x="208480" y="2769777"/>
          <a:ext cx="1333925" cy="13339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997B73-DAE4-414E-AD7C-E24BE7363D6F}">
      <dsp:nvSpPr>
        <dsp:cNvPr id="0" name=""/>
        <dsp:cNvSpPr/>
      </dsp:nvSpPr>
      <dsp:spPr>
        <a:xfrm>
          <a:off x="488604" y="3049902"/>
          <a:ext cx="773676" cy="7736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CA418-7DEE-4887-9937-33A278E9C94A}">
      <dsp:nvSpPr>
        <dsp:cNvPr id="0" name=""/>
        <dsp:cNvSpPr/>
      </dsp:nvSpPr>
      <dsp:spPr>
        <a:xfrm>
          <a:off x="1828247" y="2769777"/>
          <a:ext cx="3144252" cy="1333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schemeClr val="bg2"/>
              </a:solidFill>
            </a:rPr>
            <a:t>Representam a maior parte do consumo de eletricidade industrial (~70% segundo a IEA, 2019).</a:t>
          </a:r>
          <a:endParaRPr lang="en-US" sz="2000" kern="1200" dirty="0">
            <a:solidFill>
              <a:schemeClr val="bg2"/>
            </a:solidFill>
          </a:endParaRPr>
        </a:p>
      </dsp:txBody>
      <dsp:txXfrm>
        <a:off x="1828247" y="2769777"/>
        <a:ext cx="3144252" cy="1333925"/>
      </dsp:txXfrm>
    </dsp:sp>
    <dsp:sp modelId="{15B344F3-07D2-4367-928C-3B5FF2648C79}">
      <dsp:nvSpPr>
        <dsp:cNvPr id="0" name=""/>
        <dsp:cNvSpPr/>
      </dsp:nvSpPr>
      <dsp:spPr>
        <a:xfrm>
          <a:off x="5520362" y="2769777"/>
          <a:ext cx="1333925" cy="13339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ED29BD-844E-4774-A05E-9AA4759C0EDF}">
      <dsp:nvSpPr>
        <dsp:cNvPr id="0" name=""/>
        <dsp:cNvSpPr/>
      </dsp:nvSpPr>
      <dsp:spPr>
        <a:xfrm>
          <a:off x="5800486" y="3049902"/>
          <a:ext cx="773676" cy="7736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A7C672-F748-4EF4-97E7-70A17820344B}">
      <dsp:nvSpPr>
        <dsp:cNvPr id="0" name=""/>
        <dsp:cNvSpPr/>
      </dsp:nvSpPr>
      <dsp:spPr>
        <a:xfrm>
          <a:off x="7140128" y="2769777"/>
          <a:ext cx="3144252" cy="1333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schemeClr val="bg2"/>
              </a:solidFill>
            </a:rPr>
            <a:t>Impactam diretamente os custos operacionais e a produtividade.</a:t>
          </a:r>
          <a:endParaRPr lang="en-US" sz="2000" kern="1200" dirty="0">
            <a:solidFill>
              <a:schemeClr val="bg2"/>
            </a:solidFill>
          </a:endParaRPr>
        </a:p>
      </dsp:txBody>
      <dsp:txXfrm>
        <a:off x="7140128" y="2769777"/>
        <a:ext cx="3144252" cy="13339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92CE3-30B8-44C7-ADED-6DECB88E8B04}">
      <dsp:nvSpPr>
        <dsp:cNvPr id="0" name=""/>
        <dsp:cNvSpPr/>
      </dsp:nvSpPr>
      <dsp:spPr>
        <a:xfrm>
          <a:off x="0" y="569"/>
          <a:ext cx="10081120" cy="13324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62958-0CDB-4042-9FD3-F7E903B93EC1}">
      <dsp:nvSpPr>
        <dsp:cNvPr id="0" name=""/>
        <dsp:cNvSpPr/>
      </dsp:nvSpPr>
      <dsp:spPr>
        <a:xfrm>
          <a:off x="403057" y="300363"/>
          <a:ext cx="732831" cy="7328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3F458-18C6-4DC4-AB8A-201795A582F5}">
      <dsp:nvSpPr>
        <dsp:cNvPr id="0" name=""/>
        <dsp:cNvSpPr/>
      </dsp:nvSpPr>
      <dsp:spPr>
        <a:xfrm>
          <a:off x="1538945" y="569"/>
          <a:ext cx="8542174" cy="1332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014" tIns="141014" rIns="141014" bIns="141014" numCol="1" spcCol="127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0" kern="1200" dirty="0"/>
            <a:t>Fornece uma ferramenta interativa e intuitiva para engenheiros, pesquisadores e estudantes, capaz de realizar análises detalhadas de motores de indução de dupla gaiola;</a:t>
          </a:r>
          <a:endParaRPr lang="en-US" sz="1700" kern="1200" dirty="0"/>
        </a:p>
      </dsp:txBody>
      <dsp:txXfrm>
        <a:off x="1538945" y="569"/>
        <a:ext cx="8542174" cy="1332420"/>
      </dsp:txXfrm>
    </dsp:sp>
    <dsp:sp modelId="{7B5A6488-D9CB-47E1-8BF4-969612DB672D}">
      <dsp:nvSpPr>
        <dsp:cNvPr id="0" name=""/>
        <dsp:cNvSpPr/>
      </dsp:nvSpPr>
      <dsp:spPr>
        <a:xfrm>
          <a:off x="0" y="1666094"/>
          <a:ext cx="10081120" cy="13324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EF46FB-AC1A-47C3-882A-3F89D14C29CF}">
      <dsp:nvSpPr>
        <dsp:cNvPr id="0" name=""/>
        <dsp:cNvSpPr/>
      </dsp:nvSpPr>
      <dsp:spPr>
        <a:xfrm>
          <a:off x="403057" y="1965889"/>
          <a:ext cx="732831" cy="7328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05828A-FC2D-4DA9-B2F4-9F62D1EE5D27}">
      <dsp:nvSpPr>
        <dsp:cNvPr id="0" name=""/>
        <dsp:cNvSpPr/>
      </dsp:nvSpPr>
      <dsp:spPr>
        <a:xfrm>
          <a:off x="1538945" y="1666094"/>
          <a:ext cx="8542174" cy="1332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014" tIns="141014" rIns="141014" bIns="141014" numCol="1" spcCol="127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0" kern="1200" dirty="0"/>
            <a:t>Garantir que os gráficos de torque e corrente sejam realizados com precisão compatível a aplicações profissionais;</a:t>
          </a:r>
          <a:endParaRPr lang="en-US" sz="1700" kern="1200" dirty="0"/>
        </a:p>
      </dsp:txBody>
      <dsp:txXfrm>
        <a:off x="1538945" y="1666094"/>
        <a:ext cx="8542174" cy="1332420"/>
      </dsp:txXfrm>
    </dsp:sp>
    <dsp:sp modelId="{91E2E4F4-3539-4E6D-AC31-36BCC3C11913}">
      <dsp:nvSpPr>
        <dsp:cNvPr id="0" name=""/>
        <dsp:cNvSpPr/>
      </dsp:nvSpPr>
      <dsp:spPr>
        <a:xfrm>
          <a:off x="0" y="3331620"/>
          <a:ext cx="10081120" cy="13324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C4058-9AEE-4F72-9D59-EC5E78CFDE47}">
      <dsp:nvSpPr>
        <dsp:cNvPr id="0" name=""/>
        <dsp:cNvSpPr/>
      </dsp:nvSpPr>
      <dsp:spPr>
        <a:xfrm>
          <a:off x="403057" y="3631414"/>
          <a:ext cx="732831" cy="7328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586AC-1264-41FE-B4F5-65D89EF16E4B}">
      <dsp:nvSpPr>
        <dsp:cNvPr id="0" name=""/>
        <dsp:cNvSpPr/>
      </dsp:nvSpPr>
      <dsp:spPr>
        <a:xfrm>
          <a:off x="1538945" y="3331620"/>
          <a:ext cx="8542174" cy="1332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014" tIns="141014" rIns="141014" bIns="141014" numCol="1" spcCol="1270" anchor="ctr" anchorCtr="0">
          <a:noAutofit/>
        </a:bodyPr>
        <a:lstStyle/>
        <a:p>
          <a:pPr marL="0" lvl="0" indent="0" algn="just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0" kern="1200" dirty="0"/>
            <a:t>Desenvolver uma interface gráfica, que possibilitará ao usuário inserir dados de entrada, visualizar gráficos detalhados que mostram o comportamento do motor sob diferentes condições operacionais, e gerar relatórios completos de suas análises.</a:t>
          </a:r>
          <a:endParaRPr lang="en-US" sz="1700" kern="1200" dirty="0"/>
        </a:p>
      </dsp:txBody>
      <dsp:txXfrm>
        <a:off x="1538945" y="3331620"/>
        <a:ext cx="8542174" cy="13324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8F8DEB-A504-42C1-9828-49105E768943}">
      <dsp:nvSpPr>
        <dsp:cNvPr id="0" name=""/>
        <dsp:cNvSpPr/>
      </dsp:nvSpPr>
      <dsp:spPr>
        <a:xfrm>
          <a:off x="1256107" y="646410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3F7819-4277-48F1-8CBA-5B2D6C82FB7E}">
      <dsp:nvSpPr>
        <dsp:cNvPr id="0" name=""/>
        <dsp:cNvSpPr/>
      </dsp:nvSpPr>
      <dsp:spPr>
        <a:xfrm>
          <a:off x="108373" y="1787240"/>
          <a:ext cx="3105468" cy="744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/>
              </a:solidFill>
            </a:rPr>
            <a:t>Diferença entre a velocidade síncrona e a do rotor.</a:t>
          </a:r>
          <a:endParaRPr lang="en-US" sz="1600" kern="1200" dirty="0">
            <a:solidFill>
              <a:schemeClr val="bg2"/>
            </a:solidFill>
          </a:endParaRPr>
        </a:p>
      </dsp:txBody>
      <dsp:txXfrm>
        <a:off x="108373" y="1787240"/>
        <a:ext cx="3105468" cy="744675"/>
      </dsp:txXfrm>
    </dsp:sp>
    <dsp:sp modelId="{957E7DEE-AC45-4970-AB9A-ABBAA4090BE2}">
      <dsp:nvSpPr>
        <dsp:cNvPr id="0" name=""/>
        <dsp:cNvSpPr/>
      </dsp:nvSpPr>
      <dsp:spPr>
        <a:xfrm>
          <a:off x="4714096" y="646410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3E1FB-3AD4-4E60-9B27-CFBD3214615E}">
      <dsp:nvSpPr>
        <dsp:cNvPr id="0" name=""/>
        <dsp:cNvSpPr/>
      </dsp:nvSpPr>
      <dsp:spPr>
        <a:xfrm>
          <a:off x="3528841" y="1787240"/>
          <a:ext cx="3180510" cy="744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/>
              </a:solidFill>
            </a:rPr>
            <a:t>Permite obtenção contínua e coerente dos parâmetros ao longo do ciclo de operação do motor.</a:t>
          </a:r>
          <a:endParaRPr lang="en-US" sz="1600" kern="1200" dirty="0">
            <a:solidFill>
              <a:schemeClr val="bg2"/>
            </a:solidFill>
          </a:endParaRPr>
        </a:p>
      </dsp:txBody>
      <dsp:txXfrm>
        <a:off x="3528841" y="1787240"/>
        <a:ext cx="3180510" cy="744675"/>
      </dsp:txXfrm>
    </dsp:sp>
    <dsp:sp modelId="{E96D99A4-7F6E-49EC-8FB0-57C0806FFB8C}">
      <dsp:nvSpPr>
        <dsp:cNvPr id="0" name=""/>
        <dsp:cNvSpPr/>
      </dsp:nvSpPr>
      <dsp:spPr>
        <a:xfrm>
          <a:off x="1236262" y="2981916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55FA3-E892-4998-975C-87594C6A40BA}">
      <dsp:nvSpPr>
        <dsp:cNvPr id="0" name=""/>
        <dsp:cNvSpPr/>
      </dsp:nvSpPr>
      <dsp:spPr>
        <a:xfrm>
          <a:off x="386329" y="4122745"/>
          <a:ext cx="2509866" cy="744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/>
              </a:solidFill>
            </a:rPr>
            <a:t>Partida: Escorregamento próximo de 1.</a:t>
          </a:r>
          <a:endParaRPr lang="en-US" sz="1600" kern="1200" dirty="0">
            <a:solidFill>
              <a:schemeClr val="bg2"/>
            </a:solidFill>
          </a:endParaRPr>
        </a:p>
      </dsp:txBody>
      <dsp:txXfrm>
        <a:off x="386329" y="4122745"/>
        <a:ext cx="2509866" cy="744675"/>
      </dsp:txXfrm>
    </dsp:sp>
    <dsp:sp modelId="{F8A29A05-B202-46E9-B996-C13DEA87B23D}">
      <dsp:nvSpPr>
        <dsp:cNvPr id="0" name=""/>
        <dsp:cNvSpPr/>
      </dsp:nvSpPr>
      <dsp:spPr>
        <a:xfrm>
          <a:off x="4416295" y="298191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971A9-2704-41C6-87AF-F3522C9ACDB4}">
      <dsp:nvSpPr>
        <dsp:cNvPr id="0" name=""/>
        <dsp:cNvSpPr/>
      </dsp:nvSpPr>
      <dsp:spPr>
        <a:xfrm>
          <a:off x="3211195" y="4122745"/>
          <a:ext cx="3220200" cy="744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/>
              </a:solidFill>
            </a:rPr>
            <a:t>Velocidade nominal: Escorregamento próximo de 0.</a:t>
          </a:r>
          <a:endParaRPr lang="en-US" sz="1600" kern="1200" dirty="0">
            <a:solidFill>
              <a:schemeClr val="bg2"/>
            </a:solidFill>
          </a:endParaRPr>
        </a:p>
      </dsp:txBody>
      <dsp:txXfrm>
        <a:off x="3211195" y="4122745"/>
        <a:ext cx="3220200" cy="7446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8F8DEB-A504-42C1-9828-49105E768943}">
      <dsp:nvSpPr>
        <dsp:cNvPr id="0" name=""/>
        <dsp:cNvSpPr/>
      </dsp:nvSpPr>
      <dsp:spPr>
        <a:xfrm>
          <a:off x="1256107" y="596800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3F7819-4277-48F1-8CBA-5B2D6C82FB7E}">
      <dsp:nvSpPr>
        <dsp:cNvPr id="0" name=""/>
        <dsp:cNvSpPr/>
      </dsp:nvSpPr>
      <dsp:spPr>
        <a:xfrm>
          <a:off x="108373" y="1737630"/>
          <a:ext cx="3105468" cy="786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/>
              </a:solidFill>
            </a:rPr>
            <a:t>Ajuste da tensão de alimentação para adaptar o comportamento inicial do motor</a:t>
          </a:r>
        </a:p>
      </dsp:txBody>
      <dsp:txXfrm>
        <a:off x="108373" y="1737630"/>
        <a:ext cx="3105468" cy="786929"/>
      </dsp:txXfrm>
    </dsp:sp>
    <dsp:sp modelId="{957E7DEE-AC45-4970-AB9A-ABBAA4090BE2}">
      <dsp:nvSpPr>
        <dsp:cNvPr id="0" name=""/>
        <dsp:cNvSpPr/>
      </dsp:nvSpPr>
      <dsp:spPr>
        <a:xfrm>
          <a:off x="4682004" y="594269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3E1FB-3AD4-4E60-9B27-CFBD3214615E}">
      <dsp:nvSpPr>
        <dsp:cNvPr id="0" name=""/>
        <dsp:cNvSpPr/>
      </dsp:nvSpPr>
      <dsp:spPr>
        <a:xfrm>
          <a:off x="3528841" y="1735099"/>
          <a:ext cx="3180510" cy="791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/>
              </a:solidFill>
            </a:rPr>
            <a:t>Usuário pode selecionar a condição de partida ideal para seu cenário</a:t>
          </a:r>
        </a:p>
      </dsp:txBody>
      <dsp:txXfrm>
        <a:off x="3528841" y="1735099"/>
        <a:ext cx="3180510" cy="791990"/>
      </dsp:txXfrm>
    </dsp:sp>
    <dsp:sp modelId="{E96D99A4-7F6E-49EC-8FB0-57C0806FFB8C}">
      <dsp:nvSpPr>
        <dsp:cNvPr id="0" name=""/>
        <dsp:cNvSpPr/>
      </dsp:nvSpPr>
      <dsp:spPr>
        <a:xfrm>
          <a:off x="1319295" y="2990351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55FA3-E892-4998-975C-87594C6A40BA}">
      <dsp:nvSpPr>
        <dsp:cNvPr id="0" name=""/>
        <dsp:cNvSpPr/>
      </dsp:nvSpPr>
      <dsp:spPr>
        <a:xfrm>
          <a:off x="572701" y="4131180"/>
          <a:ext cx="2509866" cy="796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/>
              </a:solidFill>
            </a:rPr>
            <a:t>Maior flexibilidade na análise do desempenho do motor</a:t>
          </a:r>
        </a:p>
      </dsp:txBody>
      <dsp:txXfrm>
        <a:off x="572701" y="4131180"/>
        <a:ext cx="2509866" cy="796892"/>
      </dsp:txXfrm>
    </dsp:sp>
    <dsp:sp modelId="{F8A29A05-B202-46E9-B996-C13DEA87B23D}">
      <dsp:nvSpPr>
        <dsp:cNvPr id="0" name=""/>
        <dsp:cNvSpPr/>
      </dsp:nvSpPr>
      <dsp:spPr>
        <a:xfrm>
          <a:off x="4682007" y="2977089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971A9-2704-41C6-87AF-F3522C9ACDB4}">
      <dsp:nvSpPr>
        <dsp:cNvPr id="0" name=""/>
        <dsp:cNvSpPr/>
      </dsp:nvSpPr>
      <dsp:spPr>
        <a:xfrm>
          <a:off x="3476911" y="4052602"/>
          <a:ext cx="3220200" cy="801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2"/>
              </a:solidFill>
            </a:rPr>
            <a:t>Simulação realista para diferentes condições operacionais</a:t>
          </a:r>
        </a:p>
      </dsp:txBody>
      <dsp:txXfrm>
        <a:off x="3476911" y="4052602"/>
        <a:ext cx="3220200" cy="8016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02E49-71BF-4F69-A352-CC628F4458E7}">
      <dsp:nvSpPr>
        <dsp:cNvPr id="0" name=""/>
        <dsp:cNvSpPr/>
      </dsp:nvSpPr>
      <dsp:spPr>
        <a:xfrm>
          <a:off x="5994" y="939661"/>
          <a:ext cx="1031317" cy="10313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21430-77E0-489D-9C02-DD084FAB0323}">
      <dsp:nvSpPr>
        <dsp:cNvPr id="0" name=""/>
        <dsp:cNvSpPr/>
      </dsp:nvSpPr>
      <dsp:spPr>
        <a:xfrm>
          <a:off x="222570" y="1156237"/>
          <a:ext cx="598164" cy="5981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23044-0B0E-42ED-9F65-BEEA1CA10C5B}">
      <dsp:nvSpPr>
        <dsp:cNvPr id="0" name=""/>
        <dsp:cNvSpPr/>
      </dsp:nvSpPr>
      <dsp:spPr>
        <a:xfrm>
          <a:off x="1258308" y="939661"/>
          <a:ext cx="2430962" cy="1031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chemeClr val="bg2"/>
              </a:solidFill>
            </a:rPr>
            <a:t>Avaliar a precisão do aplicativo no cálculo de parâmetros de motores de indução.</a:t>
          </a:r>
          <a:endParaRPr lang="en-US" sz="1300" kern="1200" dirty="0">
            <a:solidFill>
              <a:schemeClr val="bg2"/>
            </a:solidFill>
          </a:endParaRPr>
        </a:p>
      </dsp:txBody>
      <dsp:txXfrm>
        <a:off x="1258308" y="939661"/>
        <a:ext cx="2430962" cy="1031317"/>
      </dsp:txXfrm>
    </dsp:sp>
    <dsp:sp modelId="{7C800585-CDFA-440B-BA59-2F9D8CF1EF1E}">
      <dsp:nvSpPr>
        <dsp:cNvPr id="0" name=""/>
        <dsp:cNvSpPr/>
      </dsp:nvSpPr>
      <dsp:spPr>
        <a:xfrm>
          <a:off x="4112847" y="939661"/>
          <a:ext cx="1031317" cy="10313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C2870C-532A-4ED1-ABC7-5FB61AE9E4C4}">
      <dsp:nvSpPr>
        <dsp:cNvPr id="0" name=""/>
        <dsp:cNvSpPr/>
      </dsp:nvSpPr>
      <dsp:spPr>
        <a:xfrm>
          <a:off x="4329424" y="1156237"/>
          <a:ext cx="598164" cy="5981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72C67-ABBF-4FEC-B709-1588B5C8115A}">
      <dsp:nvSpPr>
        <dsp:cNvPr id="0" name=""/>
        <dsp:cNvSpPr/>
      </dsp:nvSpPr>
      <dsp:spPr>
        <a:xfrm>
          <a:off x="5365162" y="939661"/>
          <a:ext cx="2430962" cy="1031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chemeClr val="bg2"/>
              </a:solidFill>
            </a:rPr>
            <a:t>Comparação dos resultados obtidos com dados técnicos de referência para validar o desempenho do sistema.</a:t>
          </a:r>
          <a:endParaRPr lang="en-US" sz="1300" kern="1200" dirty="0">
            <a:solidFill>
              <a:schemeClr val="bg2"/>
            </a:solidFill>
          </a:endParaRPr>
        </a:p>
      </dsp:txBody>
      <dsp:txXfrm>
        <a:off x="5365162" y="939661"/>
        <a:ext cx="2430962" cy="1031317"/>
      </dsp:txXfrm>
    </dsp:sp>
    <dsp:sp modelId="{0DB556C8-B557-4B10-A380-2E489EB60C5E}">
      <dsp:nvSpPr>
        <dsp:cNvPr id="0" name=""/>
        <dsp:cNvSpPr/>
      </dsp:nvSpPr>
      <dsp:spPr>
        <a:xfrm>
          <a:off x="8219701" y="939661"/>
          <a:ext cx="1031317" cy="10313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8C2C7B-F927-4081-8B30-7BF73720C7EE}">
      <dsp:nvSpPr>
        <dsp:cNvPr id="0" name=""/>
        <dsp:cNvSpPr/>
      </dsp:nvSpPr>
      <dsp:spPr>
        <a:xfrm>
          <a:off x="8436278" y="1156237"/>
          <a:ext cx="598164" cy="5981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547F3-EB4F-4B6E-85B8-57CC1DAC87FA}">
      <dsp:nvSpPr>
        <dsp:cNvPr id="0" name=""/>
        <dsp:cNvSpPr/>
      </dsp:nvSpPr>
      <dsp:spPr>
        <a:xfrm>
          <a:off x="9472016" y="939661"/>
          <a:ext cx="2430962" cy="1031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chemeClr val="bg2"/>
              </a:solidFill>
            </a:rPr>
            <a:t>Foram escolhidos motores de 60 HP a 350 HP, com rotações de 1200 e 1800 RPM.</a:t>
          </a:r>
          <a:endParaRPr lang="en-US" sz="1300" kern="1200" dirty="0">
            <a:solidFill>
              <a:schemeClr val="bg2"/>
            </a:solidFill>
          </a:endParaRPr>
        </a:p>
      </dsp:txBody>
      <dsp:txXfrm>
        <a:off x="9472016" y="939661"/>
        <a:ext cx="2430962" cy="1031317"/>
      </dsp:txXfrm>
    </dsp:sp>
    <dsp:sp modelId="{82D1BE69-743E-47D5-BCA9-D6CC96F674F5}">
      <dsp:nvSpPr>
        <dsp:cNvPr id="0" name=""/>
        <dsp:cNvSpPr/>
      </dsp:nvSpPr>
      <dsp:spPr>
        <a:xfrm>
          <a:off x="5994" y="2778367"/>
          <a:ext cx="1031317" cy="10313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1E49F-9018-4998-896E-15BCD7DCC773}">
      <dsp:nvSpPr>
        <dsp:cNvPr id="0" name=""/>
        <dsp:cNvSpPr/>
      </dsp:nvSpPr>
      <dsp:spPr>
        <a:xfrm>
          <a:off x="222570" y="2994944"/>
          <a:ext cx="598164" cy="5981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DC8E05-D1C8-4A56-B243-A47505C03B61}">
      <dsp:nvSpPr>
        <dsp:cNvPr id="0" name=""/>
        <dsp:cNvSpPr/>
      </dsp:nvSpPr>
      <dsp:spPr>
        <a:xfrm>
          <a:off x="1258308" y="2778367"/>
          <a:ext cx="2430962" cy="1031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chemeClr val="bg2"/>
              </a:solidFill>
            </a:rPr>
            <a:t>Informações extraídas de catálogos da WEG e do aplicativo "</a:t>
          </a:r>
          <a:r>
            <a:rPr lang="pt-BR" sz="1300" kern="1200" dirty="0" err="1">
              <a:solidFill>
                <a:schemeClr val="bg2"/>
              </a:solidFill>
            </a:rPr>
            <a:t>Induction</a:t>
          </a:r>
          <a:r>
            <a:rPr lang="pt-BR" sz="1300" kern="1200" dirty="0">
              <a:solidFill>
                <a:schemeClr val="bg2"/>
              </a:solidFill>
            </a:rPr>
            <a:t> motor data".</a:t>
          </a:r>
          <a:endParaRPr lang="en-US" sz="1300" kern="1200" dirty="0">
            <a:solidFill>
              <a:schemeClr val="bg2"/>
            </a:solidFill>
          </a:endParaRPr>
        </a:p>
      </dsp:txBody>
      <dsp:txXfrm>
        <a:off x="1258308" y="2778367"/>
        <a:ext cx="2430962" cy="1031317"/>
      </dsp:txXfrm>
    </dsp:sp>
    <dsp:sp modelId="{64769A64-0079-4083-BBFD-38680487F008}">
      <dsp:nvSpPr>
        <dsp:cNvPr id="0" name=""/>
        <dsp:cNvSpPr/>
      </dsp:nvSpPr>
      <dsp:spPr>
        <a:xfrm>
          <a:off x="4112847" y="2778367"/>
          <a:ext cx="1031317" cy="10313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99A192-BC5A-4175-AF9D-75E4A4A325EB}">
      <dsp:nvSpPr>
        <dsp:cNvPr id="0" name=""/>
        <dsp:cNvSpPr/>
      </dsp:nvSpPr>
      <dsp:spPr>
        <a:xfrm>
          <a:off x="4329424" y="2994944"/>
          <a:ext cx="598164" cy="5981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0C3DB-80F9-4656-926A-798D12135D53}">
      <dsp:nvSpPr>
        <dsp:cNvPr id="0" name=""/>
        <dsp:cNvSpPr/>
      </dsp:nvSpPr>
      <dsp:spPr>
        <a:xfrm>
          <a:off x="5365162" y="2778367"/>
          <a:ext cx="2430962" cy="1031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chemeClr val="bg2"/>
              </a:solidFill>
            </a:rPr>
            <a:t>O aplicativo foi testado gerando gráficos de corrente e torque em função da rotação síncrona.</a:t>
          </a:r>
          <a:endParaRPr lang="en-US" sz="1300" kern="1200" dirty="0">
            <a:solidFill>
              <a:schemeClr val="bg2"/>
            </a:solidFill>
          </a:endParaRPr>
        </a:p>
      </dsp:txBody>
      <dsp:txXfrm>
        <a:off x="5365162" y="2778367"/>
        <a:ext cx="2430962" cy="1031317"/>
      </dsp:txXfrm>
    </dsp:sp>
    <dsp:sp modelId="{70940AF0-AFC7-42BF-B3F4-A7947A14DCBB}">
      <dsp:nvSpPr>
        <dsp:cNvPr id="0" name=""/>
        <dsp:cNvSpPr/>
      </dsp:nvSpPr>
      <dsp:spPr>
        <a:xfrm>
          <a:off x="8219701" y="2778367"/>
          <a:ext cx="1031317" cy="10313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A29480-3536-46A4-AE8E-D5C145FA90D2}">
      <dsp:nvSpPr>
        <dsp:cNvPr id="0" name=""/>
        <dsp:cNvSpPr/>
      </dsp:nvSpPr>
      <dsp:spPr>
        <a:xfrm>
          <a:off x="8436278" y="2994944"/>
          <a:ext cx="598164" cy="59816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C34D29-9556-4F87-A31A-C10E15AF63D3}">
      <dsp:nvSpPr>
        <dsp:cNvPr id="0" name=""/>
        <dsp:cNvSpPr/>
      </dsp:nvSpPr>
      <dsp:spPr>
        <a:xfrm>
          <a:off x="9472016" y="2778367"/>
          <a:ext cx="2430962" cy="1031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schemeClr val="bg2"/>
              </a:solidFill>
            </a:rPr>
            <a:t>Os valores simulados foram confrontados com os dados dos catálogos, analisando erros absolutos em diferentes condições operacionais.</a:t>
          </a:r>
          <a:endParaRPr lang="en-US" sz="1300" kern="1200" dirty="0">
            <a:solidFill>
              <a:schemeClr val="bg2"/>
            </a:solidFill>
          </a:endParaRPr>
        </a:p>
      </dsp:txBody>
      <dsp:txXfrm>
        <a:off x="9472016" y="2778367"/>
        <a:ext cx="2430962" cy="10313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61D00-9ABC-4B5C-9AF6-0D8F2BDBBF34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589C3-969F-4035-9157-831F159A1C41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C5BF08-4EB9-4E54-9A64-A5EDA20225F2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Precisão dos Algoritmos: </a:t>
          </a:r>
          <a:r>
            <a:rPr lang="pt-BR" sz="2000" kern="1200" dirty="0"/>
            <a:t>Os cálculos permitiram um ajuste preciso do torque nas condições iniciais e finais de aceleração.</a:t>
          </a:r>
          <a:endParaRPr lang="en-US" sz="2000" kern="1200" dirty="0"/>
        </a:p>
      </dsp:txBody>
      <dsp:txXfrm>
        <a:off x="1057183" y="1805"/>
        <a:ext cx="9458416" cy="915310"/>
      </dsp:txXfrm>
    </dsp:sp>
    <dsp:sp modelId="{F199C5A5-45FB-48F9-BD89-A203B7D597A8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9400E9-A770-4DD9-A494-2E10700FC84D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93BFEB-878E-4F4B-903D-F07C75F4CC2F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Diferenças em Relação aos Dados do Fabricante: </a:t>
          </a:r>
          <a:r>
            <a:rPr lang="pt-BR" sz="2000" kern="1200" dirty="0"/>
            <a:t>A curva de torque obtida não reproduziu exatamente os padrões declarados, indicando a necessidade de ajustes.</a:t>
          </a:r>
          <a:endParaRPr lang="en-US" sz="2000" kern="1200" dirty="0"/>
        </a:p>
      </dsp:txBody>
      <dsp:txXfrm>
        <a:off x="1057183" y="1145944"/>
        <a:ext cx="9458416" cy="915310"/>
      </dsp:txXfrm>
    </dsp:sp>
    <dsp:sp modelId="{A97C358B-F654-4A74-AB17-6E0A910A2BEE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2F515-5AEF-4680-A838-C3DE85415A7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F786E-CACB-46E5-B7E1-832C1D9C26FE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Variação da Corrente de Partida: </a:t>
          </a:r>
          <a:r>
            <a:rPr lang="pt-BR" sz="2000" kern="1200" dirty="0"/>
            <a:t>Observou-se mudanças na corrente de partida devido à correção da impedância rotórica pelo algoritmo.</a:t>
          </a:r>
          <a:endParaRPr lang="en-US" sz="2000" kern="1200" dirty="0"/>
        </a:p>
      </dsp:txBody>
      <dsp:txXfrm>
        <a:off x="1057183" y="2290082"/>
        <a:ext cx="9458416" cy="915310"/>
      </dsp:txXfrm>
    </dsp:sp>
    <dsp:sp modelId="{9CDF3478-2CE5-4FE5-AC7D-B7F6C911A7F0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E8BF9A-FA4A-4112-9F7D-0D3F5E046A22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C587AA-D623-45E6-9F1A-26AEF98BC9FE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Necessidade de Refinamento: </a:t>
          </a:r>
          <a:r>
            <a:rPr lang="pt-BR" sz="2000" kern="1200" dirty="0"/>
            <a:t>Ajustes adicionais são essenciais para aumentar a precisão e confiabilidade do sistema antes de sua aplicação prática.</a:t>
          </a:r>
          <a:endParaRPr lang="en-US" sz="2000" kern="1200" dirty="0"/>
        </a:p>
      </dsp:txBody>
      <dsp:txXfrm>
        <a:off x="1057183" y="3434221"/>
        <a:ext cx="9458416" cy="9153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960586-4B9A-4D19-ACC1-C59F5E644F2F}">
      <dsp:nvSpPr>
        <dsp:cNvPr id="0" name=""/>
        <dsp:cNvSpPr/>
      </dsp:nvSpPr>
      <dsp:spPr>
        <a:xfrm>
          <a:off x="0" y="645"/>
          <a:ext cx="6698852" cy="2268050"/>
        </a:xfrm>
        <a:prstGeom prst="roundRect">
          <a:avLst>
            <a:gd name="adj" fmla="val 10000"/>
          </a:avLst>
        </a:prstGeom>
        <a:solidFill>
          <a:schemeClr val="tx2">
            <a:lumMod val="90000"/>
            <a:lumOff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2F93C6-DF73-401D-BC03-0B9AE703DA6C}">
      <dsp:nvSpPr>
        <dsp:cNvPr id="0" name=""/>
        <dsp:cNvSpPr/>
      </dsp:nvSpPr>
      <dsp:spPr>
        <a:xfrm>
          <a:off x="240351" y="513991"/>
          <a:ext cx="1174639" cy="12413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E8A17C-3429-417A-8B95-FA1335002AEC}">
      <dsp:nvSpPr>
        <dsp:cNvPr id="0" name=""/>
        <dsp:cNvSpPr/>
      </dsp:nvSpPr>
      <dsp:spPr>
        <a:xfrm>
          <a:off x="1655343" y="418071"/>
          <a:ext cx="5043508" cy="1433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680" tIns="151680" rIns="151680" bIns="1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baseline="0" dirty="0">
              <a:solidFill>
                <a:schemeClr val="bg2"/>
              </a:solidFill>
            </a:rPr>
            <a:t>Motor Utilizado:</a:t>
          </a:r>
          <a:r>
            <a:rPr lang="pt-BR" sz="1600" b="0" i="0" kern="1200" baseline="0" dirty="0">
              <a:solidFill>
                <a:schemeClr val="bg2"/>
              </a:solidFill>
            </a:rPr>
            <a:t> 60 HP, 1800 RPM, com momento de inércia da carga de 5 kg·m²</a:t>
          </a:r>
          <a:r>
            <a:rPr lang="pt-BR" sz="1600" b="0" i="0" kern="1200" baseline="0" dirty="0"/>
            <a:t>.</a:t>
          </a:r>
          <a:endParaRPr lang="en-US" sz="1600" kern="1200" dirty="0"/>
        </a:p>
      </dsp:txBody>
      <dsp:txXfrm>
        <a:off x="1655343" y="418071"/>
        <a:ext cx="5043508" cy="1433197"/>
      </dsp:txXfrm>
    </dsp:sp>
    <dsp:sp modelId="{85637255-B657-47C9-8028-CEC260F54D35}">
      <dsp:nvSpPr>
        <dsp:cNvPr id="0" name=""/>
        <dsp:cNvSpPr/>
      </dsp:nvSpPr>
      <dsp:spPr>
        <a:xfrm>
          <a:off x="0" y="2731575"/>
          <a:ext cx="6698852" cy="1433197"/>
        </a:xfrm>
        <a:prstGeom prst="roundRect">
          <a:avLst>
            <a:gd name="adj" fmla="val 10000"/>
          </a:avLst>
        </a:prstGeom>
        <a:solidFill>
          <a:schemeClr val="tx2">
            <a:lumMod val="90000"/>
            <a:lumOff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AADD45-070F-492E-918D-EE11E26DB973}">
      <dsp:nvSpPr>
        <dsp:cNvPr id="0" name=""/>
        <dsp:cNvSpPr/>
      </dsp:nvSpPr>
      <dsp:spPr>
        <a:xfrm>
          <a:off x="120666" y="2634921"/>
          <a:ext cx="1414010" cy="14173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7AAA5-8252-4BAE-9D6F-C828A45AF846}">
      <dsp:nvSpPr>
        <dsp:cNvPr id="0" name=""/>
        <dsp:cNvSpPr/>
      </dsp:nvSpPr>
      <dsp:spPr>
        <a:xfrm>
          <a:off x="1654940" y="2664803"/>
          <a:ext cx="5043508" cy="1433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680" tIns="151680" rIns="151680" bIns="1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baseline="0" dirty="0">
              <a:solidFill>
                <a:schemeClr val="bg2"/>
              </a:solidFill>
            </a:rPr>
            <a:t>Torques:</a:t>
          </a:r>
          <a:r>
            <a:rPr lang="pt-BR" sz="1600" b="0" i="0" kern="1200" baseline="0" dirty="0">
              <a:solidFill>
                <a:schemeClr val="bg2"/>
              </a:solidFill>
            </a:rPr>
            <a:t> Regime de operação (150 </a:t>
          </a:r>
          <a:r>
            <a:rPr lang="pt-BR" sz="1600" b="0" i="0" kern="1200" baseline="0" dirty="0" err="1">
              <a:solidFill>
                <a:schemeClr val="bg2"/>
              </a:solidFill>
            </a:rPr>
            <a:t>Nm</a:t>
          </a:r>
          <a:r>
            <a:rPr lang="pt-BR" sz="1600" b="0" i="0" kern="1200" baseline="0" dirty="0">
              <a:solidFill>
                <a:schemeClr val="bg2"/>
              </a:solidFill>
            </a:rPr>
            <a:t>) e inicial (40 </a:t>
          </a:r>
          <a:r>
            <a:rPr lang="pt-BR" sz="1600" b="0" i="0" kern="1200" baseline="0" dirty="0" err="1">
              <a:solidFill>
                <a:schemeClr val="bg2"/>
              </a:solidFill>
            </a:rPr>
            <a:t>Nm</a:t>
          </a:r>
          <a:r>
            <a:rPr lang="pt-BR" sz="1600" b="0" i="0" kern="1200" baseline="0" dirty="0">
              <a:solidFill>
                <a:schemeClr val="bg2"/>
              </a:solidFill>
            </a:rPr>
            <a:t>).</a:t>
          </a:r>
          <a:endParaRPr lang="en-US" sz="1600" kern="1200" dirty="0">
            <a:solidFill>
              <a:schemeClr val="bg2"/>
            </a:solidFill>
          </a:endParaRPr>
        </a:p>
      </dsp:txBody>
      <dsp:txXfrm>
        <a:off x="1654940" y="2664803"/>
        <a:ext cx="5043508" cy="1433197"/>
      </dsp:txXfrm>
    </dsp:sp>
    <dsp:sp modelId="{1E9178B0-BDB2-431A-ADEC-871A09FDABB6}">
      <dsp:nvSpPr>
        <dsp:cNvPr id="0" name=""/>
        <dsp:cNvSpPr/>
      </dsp:nvSpPr>
      <dsp:spPr>
        <a:xfrm>
          <a:off x="0" y="4418492"/>
          <a:ext cx="6698852" cy="1734298"/>
        </a:xfrm>
        <a:prstGeom prst="roundRect">
          <a:avLst>
            <a:gd name="adj" fmla="val 10000"/>
          </a:avLst>
        </a:prstGeom>
        <a:solidFill>
          <a:schemeClr val="tx2">
            <a:lumMod val="90000"/>
            <a:lumOff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6B9248-758C-4C43-B809-EFD9A18E7706}">
      <dsp:nvSpPr>
        <dsp:cNvPr id="0" name=""/>
        <dsp:cNvSpPr/>
      </dsp:nvSpPr>
      <dsp:spPr>
        <a:xfrm>
          <a:off x="242267" y="4708644"/>
          <a:ext cx="1170808" cy="1153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A06F9-71AD-41BF-82C0-83DFFCC16B44}">
      <dsp:nvSpPr>
        <dsp:cNvPr id="0" name=""/>
        <dsp:cNvSpPr/>
      </dsp:nvSpPr>
      <dsp:spPr>
        <a:xfrm>
          <a:off x="1655343" y="4496895"/>
          <a:ext cx="5043508" cy="1433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680" tIns="151680" rIns="151680" bIns="15168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baseline="0" dirty="0">
              <a:solidFill>
                <a:schemeClr val="bg2"/>
              </a:solidFill>
            </a:rPr>
            <a:t>Método de Análise:</a:t>
          </a:r>
          <a:r>
            <a:rPr lang="pt-BR" sz="1600" b="0" i="0" kern="1200" baseline="0" dirty="0">
              <a:solidFill>
                <a:schemeClr val="bg2"/>
              </a:solidFill>
            </a:rPr>
            <a:t> Avaliação do tempo de partida por meio de planilha gerada automaticamente pelo aplicativo (Apêndice K).</a:t>
          </a:r>
          <a:endParaRPr lang="en-US" sz="1600" kern="1200" dirty="0">
            <a:solidFill>
              <a:schemeClr val="bg2"/>
            </a:solidFill>
          </a:endParaRPr>
        </a:p>
      </dsp:txBody>
      <dsp:txXfrm>
        <a:off x="1655343" y="4496895"/>
        <a:ext cx="5043508" cy="14331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396D6E-B7BB-46BE-BF1E-45F9870C5BB8}">
      <dsp:nvSpPr>
        <dsp:cNvPr id="0" name=""/>
        <dsp:cNvSpPr/>
      </dsp:nvSpPr>
      <dsp:spPr>
        <a:xfrm>
          <a:off x="0" y="475"/>
          <a:ext cx="10344810" cy="11134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CBDEB-CA6A-4E98-9C16-965747DBB200}">
      <dsp:nvSpPr>
        <dsp:cNvPr id="0" name=""/>
        <dsp:cNvSpPr/>
      </dsp:nvSpPr>
      <dsp:spPr>
        <a:xfrm>
          <a:off x="336824" y="251006"/>
          <a:ext cx="612408" cy="6124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02CDC-2D1B-4571-9C5F-8A9C8CC46210}">
      <dsp:nvSpPr>
        <dsp:cNvPr id="0" name=""/>
        <dsp:cNvSpPr/>
      </dsp:nvSpPr>
      <dsp:spPr>
        <a:xfrm>
          <a:off x="1286057" y="475"/>
          <a:ext cx="9058752" cy="1113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42" tIns="117842" rIns="117842" bIns="11784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Integração com Sensores em Tempo Real</a:t>
          </a:r>
          <a:endParaRPr lang="en-US" sz="2500" kern="1200" dirty="0"/>
        </a:p>
      </dsp:txBody>
      <dsp:txXfrm>
        <a:off x="1286057" y="475"/>
        <a:ext cx="9058752" cy="1113470"/>
      </dsp:txXfrm>
    </dsp:sp>
    <dsp:sp modelId="{3D6C04A0-8142-43D2-A446-9E6DF7D212E8}">
      <dsp:nvSpPr>
        <dsp:cNvPr id="0" name=""/>
        <dsp:cNvSpPr/>
      </dsp:nvSpPr>
      <dsp:spPr>
        <a:xfrm>
          <a:off x="0" y="1392313"/>
          <a:ext cx="10344810" cy="11134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37DE81-45F9-4720-AE9F-F48E1F8EA175}">
      <dsp:nvSpPr>
        <dsp:cNvPr id="0" name=""/>
        <dsp:cNvSpPr/>
      </dsp:nvSpPr>
      <dsp:spPr>
        <a:xfrm>
          <a:off x="336824" y="1642844"/>
          <a:ext cx="612408" cy="6124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EE9C5A-4A26-4091-9B1E-8E1F752AF1E4}">
      <dsp:nvSpPr>
        <dsp:cNvPr id="0" name=""/>
        <dsp:cNvSpPr/>
      </dsp:nvSpPr>
      <dsp:spPr>
        <a:xfrm>
          <a:off x="1286057" y="1392313"/>
          <a:ext cx="9058752" cy="1113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42" tIns="117842" rIns="117842" bIns="11784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Aplicação de Machine Learning</a:t>
          </a:r>
          <a:endParaRPr lang="en-US" sz="2500" kern="1200" dirty="0"/>
        </a:p>
      </dsp:txBody>
      <dsp:txXfrm>
        <a:off x="1286057" y="1392313"/>
        <a:ext cx="9058752" cy="1113470"/>
      </dsp:txXfrm>
    </dsp:sp>
    <dsp:sp modelId="{9736E466-7FDE-41E3-8038-089A7627B0F2}">
      <dsp:nvSpPr>
        <dsp:cNvPr id="0" name=""/>
        <dsp:cNvSpPr/>
      </dsp:nvSpPr>
      <dsp:spPr>
        <a:xfrm>
          <a:off x="0" y="2784626"/>
          <a:ext cx="10344810" cy="11134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91D0A9-F56C-4C6F-9768-81BDD80E88B8}">
      <dsp:nvSpPr>
        <dsp:cNvPr id="0" name=""/>
        <dsp:cNvSpPr/>
      </dsp:nvSpPr>
      <dsp:spPr>
        <a:xfrm>
          <a:off x="336824" y="3034681"/>
          <a:ext cx="612408" cy="6124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B6423-82AD-4871-A2B1-4F566EEF7785}">
      <dsp:nvSpPr>
        <dsp:cNvPr id="0" name=""/>
        <dsp:cNvSpPr/>
      </dsp:nvSpPr>
      <dsp:spPr>
        <a:xfrm>
          <a:off x="1286057" y="2784151"/>
          <a:ext cx="9058752" cy="1113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42" tIns="117842" rIns="117842" bIns="11784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Personalização de Perfis de Carga</a:t>
          </a:r>
          <a:endParaRPr lang="en-US" sz="2500" kern="1200" dirty="0"/>
        </a:p>
      </dsp:txBody>
      <dsp:txXfrm>
        <a:off x="1286057" y="2784151"/>
        <a:ext cx="9058752" cy="1113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E3B0356-860D-B55D-A94A-C9EF15557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C4FDBEF-9D26-7DFA-18B2-0593AFFBA2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3EA27-2313-4786-80A3-C09C979F1D52}" type="datetimeFigureOut">
              <a:rPr lang="pt-BR" smtClean="0"/>
              <a:t>13/03/2025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54F635C-E66C-4004-6369-2CD338552D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B89C6D-623F-F0B4-BA95-0BBB8B58B3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E2696-02E1-4E37-AA7F-5ACF51659D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2004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8B12C-B02D-4CC8-A18B-5454627E9529}" type="datetimeFigureOut">
              <a:rPr lang="pt-BR" smtClean="0"/>
              <a:t>13/03/2025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C04E2-DBF3-4B0D-BF5C-D7A207DA91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0516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7D5EE6-76B6-4D81-AA12-F872E93C7686}" type="slidenum">
              <a:rPr lang="pt-BR" smtClean="0"/>
              <a:pPr>
                <a:defRPr/>
              </a:pPr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688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C04E2-DBF3-4B0D-BF5C-D7A207DA917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7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C04E2-DBF3-4B0D-BF5C-D7A207DA917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1373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C04E2-DBF3-4B0D-BF5C-D7A207DA917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581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C04E2-DBF3-4B0D-BF5C-D7A207DA917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7317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C04E2-DBF3-4B0D-BF5C-D7A207DA917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905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C04E2-DBF3-4B0D-BF5C-D7A207DA917B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8322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2C2BF-EC6E-41D4-9897-7EAA12AD029C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55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71CCC-AB64-AFC0-2623-619FEFC0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2FE76-84DF-723F-26EF-BBE5DE58B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546836-97C2-3218-318B-092A2FB39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C2788-CFF0-4FAF-A8DB-E980C70A55D9}" type="datetime1">
              <a:rPr lang="pt-BR" smtClean="0"/>
              <a:t>13/03/2025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8D89C0-C772-67D9-C2E3-E1F3974EE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1590BA-1F6B-8F76-C2DE-D12709BD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357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9714B-0152-8F00-D6B8-020304C2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7A5D763-E3A4-2909-F452-1FD278371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1E015D-A6D6-5804-3AC0-214495D5E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FD9F7-EDDB-40A0-993D-08106DCA0543}" type="datetime1">
              <a:rPr lang="pt-BR" smtClean="0"/>
              <a:t>13/03/2025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8AE517-720D-DF1E-F9D0-7FE5D02C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D41DBD-DD27-BB77-DB61-F088D5FC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321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3803A81-7065-D086-03B5-A9E8F3A83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5F432F4-4DF9-F593-276A-F0CFB7B7B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282A6E-8072-4205-D8FA-9F883908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B6F2-4DEE-46D9-BF22-C1BE15403A10}" type="datetime1">
              <a:rPr lang="pt-BR" smtClean="0"/>
              <a:t>13/03/2025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737DA9-A644-7AEA-D563-583E95020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1E5EDF-CD47-4B14-C3E7-73E22433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961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A3777-D26B-CDCE-C18C-9609C301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B2B162-AFD9-103C-C2AF-13B399F9B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FF1BEE-2CC3-7333-92E6-D882DB5A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378E-AC08-4B0B-87E8-792C74B4DDA3}" type="datetime1">
              <a:rPr lang="pt-BR" smtClean="0"/>
              <a:t>13/03/2025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0F0472-F07B-55D7-D7F2-63F6A7B1F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58B8A5-0D7E-7425-ACDF-1A84D793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898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B5FF26-1AFE-8569-25DB-F990E3B6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485F50-296E-9E98-B1A4-99D5B6A4F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54EBA4-EDEF-68DE-30B0-1FFCB25C9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2204-AA68-4535-943F-3D182F02993E}" type="datetime1">
              <a:rPr lang="pt-BR" smtClean="0"/>
              <a:t>13/03/2025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5419ED-C74C-E231-6D39-473495F9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7BEE14-B815-4C5F-B3E9-4546B95F0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03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FBCD8-6DC7-9B8E-F238-8A0F1FCF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3C64CD-68A3-3057-8672-5E45C71BC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D7E4720-AFAB-D0C9-93CD-F39484107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E85294F-017F-D87D-11D0-22A975F06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7CCF-576A-4F36-8B81-3D8D1A6FBEAB}" type="datetime1">
              <a:rPr lang="pt-BR" smtClean="0"/>
              <a:t>13/03/2025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78C9301-BCBC-D5E9-D99E-1E518DB5C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A29523-88EC-4348-D1EC-BF53B1F42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964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5D7A97-7E3D-3ADB-406B-30EBCC69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CA8311-A6A2-869D-F0C8-6BA9D612B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C259F7-FD18-1DCA-065B-78BB1D75A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0D5AF32-4F95-F8A8-61FF-3A587061A8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7567522-8312-59FA-09D3-81018BEEA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CBAAA77-6F0C-3DC8-8066-2E06538C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83F3-7E22-4EC1-8092-2F7CB0E0B924}" type="datetime1">
              <a:rPr lang="pt-BR" smtClean="0"/>
              <a:t>13/03/2025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2CA7558-7CD4-A557-92DF-4C1703F9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01D7538-1152-B1F1-5680-776B4283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876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C92DD-96CC-3510-85C9-9F70B585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CE3F6E8-AE12-C10D-FF3B-8F0A92EF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6BA19-9982-4459-9B6F-DB7A8D3B20D1}" type="datetime1">
              <a:rPr lang="pt-BR" smtClean="0"/>
              <a:t>13/03/2025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126A700-1448-7600-2E2E-3AE4C78C5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EF327E3-C246-13F9-151F-9AFFEEF7D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606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34541A8-4921-1B1C-5047-8E87017E8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52C3-B93A-4F9D-A019-D901F65868BD}" type="datetime1">
              <a:rPr lang="pt-BR" smtClean="0"/>
              <a:t>13/03/2025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BD938DF-B294-2B43-ABD3-67ECC6F58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C22B98-6D82-7995-A83E-08E00E5D5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955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00642-97CF-317F-E524-ABBFF575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7B789B-7C7F-776F-F053-0B3FF36B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4894E6-5199-225A-11AB-7AAD4AB33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011E29B-757B-F7A9-DB44-3EEC18B3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589BD-290A-4A2A-BF5F-04FBD189EE02}" type="datetime1">
              <a:rPr lang="pt-BR" smtClean="0"/>
              <a:t>13/03/2025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FEDF13-4577-55D0-E95E-34434023E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C238C3-91E1-FF26-E9D9-0F42ECD0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4023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FA7863-C8AD-A84C-69CB-BB76A26FF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1E8588B-2A7A-86C3-19EF-2B975D43A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6443A0-6FF1-9F90-2AEA-5706BEF34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AB3126-022F-22C3-FCAE-9A163CA2A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9289-AB1C-4A6E-9F8C-2B5435E9189A}" type="datetime1">
              <a:rPr lang="pt-BR" smtClean="0"/>
              <a:t>13/03/2025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75EE78-27DA-F169-05CC-13B179BB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8C9484-C344-76C5-F5C3-A47E6A8C4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6043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83C3A2A-7221-6B7A-4B19-AF97F162C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06B8038-AD17-E05F-121F-1D4799B1B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CBEF1C-AEF6-5362-30FC-9579DAC9F2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A21505-3251-4EF3-83D2-58FFDF309CDB}" type="datetime1">
              <a:rPr lang="pt-BR" smtClean="0"/>
              <a:t>13/03/2025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6348A3-1F93-93A5-3B61-16D2E18A6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707458-47A1-C596-8ACE-E57AFDAAA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A4C24F-6A2D-47EC-B2ED-0889A7545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883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7" Type="http://schemas.openxmlformats.org/officeDocument/2006/relationships/image" Target="../media/image1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6569818" y="551936"/>
            <a:ext cx="4572000" cy="1785104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 de Graduação </a:t>
            </a:r>
          </a:p>
          <a:p>
            <a:pPr>
              <a:defRPr/>
            </a:pPr>
            <a:r>
              <a:rPr lang="pt-BR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Engenharia Elétrica e Eletrônica</a:t>
            </a:r>
          </a:p>
          <a:p>
            <a:pPr>
              <a:defRPr/>
            </a:pPr>
            <a:endParaRPr lang="pt-BR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pt-BR" sz="1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Primeiro Semestre de 2025</a:t>
            </a:r>
            <a:endParaRPr lang="pt-BR" sz="2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0E212801-FF2C-8134-B9E7-5723024D4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0107" y="3681227"/>
            <a:ext cx="3950274" cy="138499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Autores:</a:t>
            </a:r>
          </a:p>
          <a:p>
            <a:pPr>
              <a:defRPr/>
            </a:pPr>
            <a:r>
              <a:rPr lang="pt-BR" sz="1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ANDERSON GOMES DA SILVA</a:t>
            </a:r>
          </a:p>
          <a:p>
            <a:pPr>
              <a:defRPr/>
            </a:pPr>
            <a:r>
              <a:rPr lang="pt-BR" sz="1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LUCAS DE MENEZES OLIVEIRA</a:t>
            </a:r>
          </a:p>
          <a:p>
            <a:pPr>
              <a:defRPr/>
            </a:pPr>
            <a:r>
              <a:rPr lang="pt-BR" sz="1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NYCOLAS EDUARDO LIMA DA SILVA</a:t>
            </a:r>
          </a:p>
          <a:p>
            <a:pPr>
              <a:defRPr/>
            </a:pPr>
            <a:r>
              <a:rPr lang="pt-BR" sz="1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RODOLFO ALVES FERNANDES DA SILVA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8A7A6BF8-DA4E-115E-A033-DDD419881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9819" y="5498384"/>
            <a:ext cx="3458199" cy="646331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Professor Orientador:</a:t>
            </a:r>
          </a:p>
          <a:p>
            <a:pPr>
              <a:defRPr/>
            </a:pPr>
            <a:r>
              <a:rPr lang="pt-BR" sz="1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Alexandre Shozo Onuki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A94DCC2B-66CD-6879-8D70-443DC6D7B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9818" y="2238530"/>
            <a:ext cx="4572000" cy="113877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Título: </a:t>
            </a:r>
            <a:r>
              <a:rPr lang="pt-BR" sz="1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DESENVOLVIMENTO DE APLICATIVO PARA ESTIMATIVA DE TEMPO DE ACELERAÇÃO E ANÁLISE DINÂMICA DE MÁQUINAS DE INDUÇÃO DE DUPLA GAIOLA</a:t>
            </a:r>
            <a:endParaRPr lang="pt-BR" sz="12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869" name="Text Box 5">
            <a:extLst>
              <a:ext uri="{FF2B5EF4-FFF2-40B4-BE49-F238E27FC236}">
                <a16:creationId xmlns:a16="http://schemas.microsoft.com/office/drawing/2014/main" id="{A6ED195F-C0A5-1501-C970-AC8B945D4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538" y="1284423"/>
            <a:ext cx="5153371" cy="954107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Elétrica e Eletrônica</a:t>
            </a:r>
          </a:p>
          <a:p>
            <a:pPr algn="ctr">
              <a:defRPr/>
            </a:pPr>
            <a:r>
              <a:rPr lang="pt-BR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UNISANTA</a:t>
            </a:r>
          </a:p>
        </p:txBody>
      </p:sp>
      <p:pic>
        <p:nvPicPr>
          <p:cNvPr id="1030" name="Picture 6" descr="Universidade Santa Cecília">
            <a:extLst>
              <a:ext uri="{FF2B5EF4-FFF2-40B4-BE49-F238E27FC236}">
                <a16:creationId xmlns:a16="http://schemas.microsoft.com/office/drawing/2014/main" id="{3ECADD3F-86BD-60C5-1AC5-FA46387A8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39" y="2011146"/>
            <a:ext cx="3340162" cy="334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71" name="Conector reto 14870">
            <a:extLst>
              <a:ext uri="{FF2B5EF4-FFF2-40B4-BE49-F238E27FC236}">
                <a16:creationId xmlns:a16="http://schemas.microsoft.com/office/drawing/2014/main" id="{E083933B-0413-4F8D-FDAF-742088D37425}"/>
              </a:ext>
            </a:extLst>
          </p:cNvPr>
          <p:cNvCxnSpPr>
            <a:cxnSpLocks/>
          </p:cNvCxnSpPr>
          <p:nvPr/>
        </p:nvCxnSpPr>
        <p:spPr bwMode="auto">
          <a:xfrm flipH="1">
            <a:off x="6116052" y="553216"/>
            <a:ext cx="23615" cy="5650734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73" name="Conector reto 14872">
            <a:extLst>
              <a:ext uri="{FF2B5EF4-FFF2-40B4-BE49-F238E27FC236}">
                <a16:creationId xmlns:a16="http://schemas.microsoft.com/office/drawing/2014/main" id="{89FC5477-7311-434D-F6D2-3C8A52F73A1F}"/>
              </a:ext>
            </a:extLst>
          </p:cNvPr>
          <p:cNvCxnSpPr>
            <a:cxnSpLocks/>
          </p:cNvCxnSpPr>
          <p:nvPr/>
        </p:nvCxnSpPr>
        <p:spPr bwMode="auto">
          <a:xfrm flipH="1">
            <a:off x="6188060" y="551936"/>
            <a:ext cx="23615" cy="5650734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CF5D3F1-7157-5E02-6343-0978DC6B70DB}"/>
              </a:ext>
            </a:extLst>
          </p:cNvPr>
          <p:cNvCxnSpPr>
            <a:cxnSpLocks/>
          </p:cNvCxnSpPr>
          <p:nvPr/>
        </p:nvCxnSpPr>
        <p:spPr bwMode="auto">
          <a:xfrm flipH="1">
            <a:off x="6268452" y="705616"/>
            <a:ext cx="23615" cy="5650734"/>
          </a:xfrm>
          <a:prstGeom prst="line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0F8127D-EECB-ED9E-3AE9-6A59A13569B9}"/>
              </a:ext>
            </a:extLst>
          </p:cNvPr>
          <p:cNvCxnSpPr>
            <a:cxnSpLocks/>
          </p:cNvCxnSpPr>
          <p:nvPr/>
        </p:nvCxnSpPr>
        <p:spPr bwMode="auto">
          <a:xfrm flipH="1">
            <a:off x="6340460" y="704336"/>
            <a:ext cx="23615" cy="5650734"/>
          </a:xfrm>
          <a:prstGeom prst="line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F6E1E63-B4D2-80CA-4702-DF90A6D99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1</a:t>
            </a:fld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E0ECE6-F8E8-E745-1581-584188DD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44" y="1170432"/>
            <a:ext cx="4197096" cy="4526280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bg2"/>
                </a:solidFill>
              </a:rPr>
              <a:t>Definição para o escalonamento do escorregamento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A7A2F0-EED8-DBBC-63F5-8DEB88EB4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11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0A4C24F-6A2D-47EC-B2ED-0889A7545CD2}" type="slidenum">
              <a:rPr lang="pt-B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pt-B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245C0600-731A-D4DE-790A-268493B7A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931601"/>
              </p:ext>
            </p:extLst>
          </p:nvPr>
        </p:nvGraphicFramePr>
        <p:xfrm>
          <a:off x="5085695" y="667512"/>
          <a:ext cx="6817725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3473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62D31C-2F83-DA9E-B64E-D5AA2207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68" y="274271"/>
            <a:ext cx="13193487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bg2"/>
                </a:solidFill>
              </a:rPr>
              <a:t>Algoritmo para o escalonamento do escorregamento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60559B-BC0D-557B-8DBC-E0103D11A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699" y="4983956"/>
            <a:ext cx="8610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1400" dirty="0">
                <a:solidFill>
                  <a:schemeClr val="bg2"/>
                </a:solidFill>
              </a:rPr>
              <a:t>Algoritmo para escalonamento do escorregamento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55558C-86D2-BBC0-10E5-48D2A13EB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11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DC4848-57E2-1782-CADC-01F3F31DB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108" y="4062702"/>
            <a:ext cx="7997782" cy="822529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C7DCE0E-B516-6F72-068C-872C41D2631B}"/>
              </a:ext>
            </a:extLst>
          </p:cNvPr>
          <p:cNvSpPr txBox="1">
            <a:spLocks/>
          </p:cNvSpPr>
          <p:nvPr/>
        </p:nvSpPr>
        <p:spPr>
          <a:xfrm>
            <a:off x="1211035" y="1824542"/>
            <a:ext cx="9769929" cy="4668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2"/>
                </a:solidFill>
              </a:rPr>
              <a:t>No script descrito na figura abaixo, são gerados pontos discretos entre esses dois valores, representando a evolução do escorregamento ao longo do tempo. </a:t>
            </a:r>
          </a:p>
        </p:txBody>
      </p:sp>
    </p:spTree>
    <p:extLst>
      <p:ext uri="{BB962C8B-B14F-4D97-AF65-F5344CB8AC3E}">
        <p14:creationId xmlns:p14="http://schemas.microsoft.com/office/powerpoint/2010/main" val="1785850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0E1FCB-DF2F-4C47-3B84-F84E3ACA3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954B08-9E0D-7769-8BDD-AB006A855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1722D68-C31F-6281-D91A-DA9AB7657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F5E6C3CF-1123-70F3-D77E-102FCF291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89A9E3-3567-8735-F865-63799492B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28" y="1281031"/>
            <a:ext cx="3928437" cy="4526280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bg2"/>
                </a:solidFill>
              </a:rPr>
              <a:t>Definição para as condições de partida e tensão inicial de linha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E3FEB0-E201-CC50-4B81-2FF97A847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54D9BB-9588-66AD-17DA-8D5CE89B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11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0A4C24F-6A2D-47EC-B2ED-0889A7545CD2}" type="slidenum">
              <a:rPr lang="pt-B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pt-B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7B15BCD4-BB9C-8719-F487-F81621A9E3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586925"/>
              </p:ext>
            </p:extLst>
          </p:nvPr>
        </p:nvGraphicFramePr>
        <p:xfrm>
          <a:off x="5085695" y="667512"/>
          <a:ext cx="6817725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0485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2F124-66C8-5996-52BB-8833601AB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136C5-C2EF-45DE-8F1F-D29C08081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1513" y="194939"/>
            <a:ext cx="12475026" cy="1325563"/>
          </a:xfrm>
        </p:spPr>
        <p:txBody>
          <a:bodyPr>
            <a:normAutofit/>
          </a:bodyPr>
          <a:lstStyle/>
          <a:p>
            <a:pPr algn="ctr"/>
            <a:r>
              <a:rPr lang="pt-BR" sz="3500" b="1" dirty="0">
                <a:solidFill>
                  <a:schemeClr val="bg2"/>
                </a:solidFill>
              </a:rPr>
              <a:t>Algoritmo para as condições de partida e tensão inicial de linha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B575AC-E258-6450-6E94-A8DE6941F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4711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>
                <a:solidFill>
                  <a:schemeClr val="bg2"/>
                </a:solidFill>
              </a:rPr>
              <a:t>No script descrito na figura abaixo, é definido comportamento da tensão de linha (</a:t>
            </a:r>
            <a:r>
              <a:rPr lang="pt-BR" sz="2000" dirty="0" err="1">
                <a:solidFill>
                  <a:schemeClr val="bg2"/>
                </a:solidFill>
              </a:rPr>
              <a:t>Vlinha</a:t>
            </a:r>
            <a:r>
              <a:rPr lang="pt-BR" sz="2000" dirty="0">
                <a:solidFill>
                  <a:schemeClr val="bg2"/>
                </a:solidFill>
              </a:rPr>
              <a:t>) e calcular parâmetros elétricos fundamentais para a análise do motor de indução em diferentes tipos de partida.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3FD574-B843-EF6D-4C48-17FC3BDA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13</a:t>
            </a:fld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4BF134D-399B-89CE-3966-4B09D9896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055"/>
          <a:stretch/>
        </p:blipFill>
        <p:spPr bwMode="auto">
          <a:xfrm>
            <a:off x="3083001" y="3074057"/>
            <a:ext cx="6480385" cy="23647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6DA4288-9532-FDF2-407D-C4444A924D49}"/>
              </a:ext>
            </a:extLst>
          </p:cNvPr>
          <p:cNvSpPr txBox="1"/>
          <p:nvPr/>
        </p:nvSpPr>
        <p:spPr>
          <a:xfrm>
            <a:off x="3083001" y="5508892"/>
            <a:ext cx="64122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600" dirty="0">
                <a:solidFill>
                  <a:schemeClr val="bg2"/>
                </a:solidFill>
              </a:rPr>
              <a:t>Algoritmo</a:t>
            </a:r>
            <a:r>
              <a:rPr lang="pt-BR" sz="1400" dirty="0">
                <a:solidFill>
                  <a:schemeClr val="bg2"/>
                </a:solidFill>
              </a:rPr>
              <a:t> para definição da tensão de alimentação do motor</a:t>
            </a:r>
          </a:p>
        </p:txBody>
      </p:sp>
    </p:spTree>
    <p:extLst>
      <p:ext uri="{BB962C8B-B14F-4D97-AF65-F5344CB8AC3E}">
        <p14:creationId xmlns:p14="http://schemas.microsoft.com/office/powerpoint/2010/main" val="4024371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4F8AE-31B0-7FDB-78EC-580FF74D1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71050884-3D0E-EC8B-7EB0-31E63110CD88}"/>
              </a:ext>
            </a:extLst>
          </p:cNvPr>
          <p:cNvSpPr/>
          <p:nvPr/>
        </p:nvSpPr>
        <p:spPr>
          <a:xfrm>
            <a:off x="234364" y="2205281"/>
            <a:ext cx="6878849" cy="3577452"/>
          </a:xfrm>
          <a:prstGeom prst="roundRect">
            <a:avLst>
              <a:gd name="adj" fmla="val 10000"/>
            </a:avLst>
          </a:prstGeom>
          <a:solidFill>
            <a:schemeClr val="bg1">
              <a:lumMod val="90000"/>
              <a:lumOff val="1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2B7302-8E77-F6DB-C6DE-B8B7EBDF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04953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2"/>
                </a:solidFill>
              </a:rPr>
              <a:t>Definição para a corrente do estator e corrente do rotor em função do escorregamento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FDBFA2-A01E-0C72-3D8A-68E89081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14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9705B0D9-7141-0895-520D-3E9552AC3D44}"/>
                  </a:ext>
                </a:extLst>
              </p:cNvPr>
              <p:cNvSpPr txBox="1"/>
              <p:nvPr/>
            </p:nvSpPr>
            <p:spPr>
              <a:xfrm>
                <a:off x="228000" y="2039623"/>
                <a:ext cx="7141027" cy="200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0215" algn="just">
                  <a:lnSpc>
                    <a:spcPct val="150000"/>
                  </a:lnSpc>
                  <a:spcAft>
                    <a:spcPts val="600"/>
                  </a:spcAft>
                  <a:tabLst>
                    <a:tab pos="45021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kern="100" smtClean="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pt-BR" sz="28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pt-BR" sz="28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pt-BR" sz="2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sub>
                      </m:sSub>
                      <m:r>
                        <a:rPr lang="pt-BR" sz="2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pt-BR" sz="2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pt-BR" sz="2800" i="1" kern="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 kern="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𝑡h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8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pt-BR" sz="2800" i="1" kern="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 kern="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8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pt-BR" sz="28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pt-BR" sz="2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pt-BR" sz="2800" i="1" kern="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 kern="10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pt-BR" sz="2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pt-BR" sz="2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pt-BR" sz="2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𝑣𝑎𝑧𝑖𝑜</m:t>
                          </m:r>
                        </m:sub>
                      </m:sSub>
                      <m:sSup>
                        <m:sSupPr>
                          <m:ctrlPr>
                            <a:rPr lang="pt-BR" sz="2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pt-BR" sz="2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∠</m:t>
                          </m:r>
                          <m:r>
                            <a:rPr lang="pt-BR" sz="2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𝑐𝑜𝑠</m:t>
                          </m:r>
                        </m:e>
                        <m:sup>
                          <m:r>
                            <a:rPr lang="pt-BR" sz="2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pt-BR" sz="2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pt-BR" sz="2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𝐹𝑃</m:t>
                          </m:r>
                        </m:e>
                        <m:sub>
                          <m:r>
                            <a:rPr lang="pt-BR" sz="2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𝑉𝑎𝑧𝑖𝑜</m:t>
                          </m:r>
                        </m:sub>
                      </m:sSub>
                    </m:oMath>
                  </m:oMathPara>
                </a14:m>
                <a:endParaRPr lang="pt-BR" kern="100" dirty="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  <a:tabLst>
                    <a:tab pos="450215" algn="l"/>
                  </a:tabLst>
                </a:pPr>
                <a:endParaRPr lang="pt-BR" kern="100" dirty="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9705B0D9-7141-0895-520D-3E9552AC3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00" y="2039623"/>
                <a:ext cx="7141027" cy="20099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56A23D7-62ED-7DF4-A064-9A881BBAB2CE}"/>
                  </a:ext>
                </a:extLst>
              </p:cNvPr>
              <p:cNvSpPr txBox="1"/>
              <p:nvPr/>
            </p:nvSpPr>
            <p:spPr>
              <a:xfrm>
                <a:off x="705280" y="4213723"/>
                <a:ext cx="2590803" cy="1033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0215" algn="just">
                  <a:lnSpc>
                    <a:spcPct val="150000"/>
                  </a:lnSpc>
                  <a:spcAft>
                    <a:spcPts val="600"/>
                  </a:spcAft>
                  <a:tabLst>
                    <a:tab pos="45021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kern="100" smtClean="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pt-BR" sz="20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pt-BR" sz="20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</m:e>
                          </m:acc>
                        </m:e>
                        <m:sub>
                          <m:r>
                            <a:rPr lang="pt-BR" sz="20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pt-BR" sz="20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pt-BR" sz="20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pt-BR" sz="20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pt-BR" sz="20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pt-BR" sz="20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sz="20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pt-BR" sz="20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den>
                      </m:f>
                      <m:r>
                        <a:rPr lang="pt-BR" sz="20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pt-BR" sz="20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𝑗</m:t>
                      </m:r>
                      <m:sSub>
                        <m:sSubPr>
                          <m:ctrlPr>
                            <a:rPr lang="pt-BR" sz="20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pt-BR" sz="20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pt-BR" sz="20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BR" sz="2000" i="1" kern="100" dirty="0">
                  <a:solidFill>
                    <a:schemeClr val="bg2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56A23D7-62ED-7DF4-A064-9A881BBA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80" y="4213723"/>
                <a:ext cx="2590803" cy="10338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F21537C-C964-9B11-DBB3-DB593E8E3C89}"/>
                  </a:ext>
                </a:extLst>
              </p:cNvPr>
              <p:cNvSpPr txBox="1"/>
              <p:nvPr/>
            </p:nvSpPr>
            <p:spPr>
              <a:xfrm>
                <a:off x="3589393" y="4548225"/>
                <a:ext cx="2901044" cy="409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pt-BR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b>
                          <m:r>
                            <a:rPr lang="pt-B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sz="20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sz="20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pt-B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sz="20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8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F21537C-C964-9B11-DBB3-DB593E8E3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93" y="4548225"/>
                <a:ext cx="2901044" cy="409856"/>
              </a:xfrm>
              <a:prstGeom prst="rect">
                <a:avLst/>
              </a:prstGeom>
              <a:blipFill>
                <a:blip r:embed="rId4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0E26BC-676C-558D-1429-C26D5162410D}"/>
              </a:ext>
            </a:extLst>
          </p:cNvPr>
          <p:cNvSpPr txBox="1"/>
          <p:nvPr/>
        </p:nvSpPr>
        <p:spPr>
          <a:xfrm>
            <a:off x="483814" y="36463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800" dirty="0">
                <a:solidFill>
                  <a:schemeClr val="bg2"/>
                </a:solidFill>
              </a:rPr>
              <a:t>Equação para a corrente do estator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9AF4F44-B80A-48AF-C044-14A41799FBB0}"/>
              </a:ext>
            </a:extLst>
          </p:cNvPr>
          <p:cNvSpPr txBox="1"/>
          <p:nvPr/>
        </p:nvSpPr>
        <p:spPr>
          <a:xfrm>
            <a:off x="756383" y="5058991"/>
            <a:ext cx="28330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bg2"/>
                </a:solidFill>
              </a:rPr>
              <a:t>Equação para a impedância do rotor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53C6108-78FB-13B2-98FF-E83C2CC4E4A5}"/>
              </a:ext>
            </a:extLst>
          </p:cNvPr>
          <p:cNvSpPr txBox="1"/>
          <p:nvPr/>
        </p:nvSpPr>
        <p:spPr>
          <a:xfrm>
            <a:off x="3746804" y="5058991"/>
            <a:ext cx="28330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200" dirty="0">
                <a:solidFill>
                  <a:schemeClr val="bg2"/>
                </a:solidFill>
              </a:rPr>
              <a:t>Equação para a impedância do estator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295F413A-059E-7BA1-536C-10D6886247FC}"/>
              </a:ext>
            </a:extLst>
          </p:cNvPr>
          <p:cNvSpPr/>
          <p:nvPr/>
        </p:nvSpPr>
        <p:spPr>
          <a:xfrm>
            <a:off x="7662337" y="2813720"/>
            <a:ext cx="4332795" cy="2360573"/>
          </a:xfrm>
          <a:prstGeom prst="roundRect">
            <a:avLst>
              <a:gd name="adj" fmla="val 10000"/>
            </a:avLst>
          </a:prstGeom>
          <a:solidFill>
            <a:schemeClr val="bg1">
              <a:lumMod val="90000"/>
              <a:lumOff val="1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649A5D87-3FD3-B1B3-9D07-E160BEAE4B6C}"/>
                  </a:ext>
                </a:extLst>
              </p:cNvPr>
              <p:cNvSpPr txBox="1"/>
              <p:nvPr/>
            </p:nvSpPr>
            <p:spPr>
              <a:xfrm>
                <a:off x="6650975" y="3142427"/>
                <a:ext cx="6155870" cy="10687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pt-BR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pt-BR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sz="28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pt-BR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pt-BR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pt-BR" sz="28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8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649A5D87-3FD3-B1B3-9D07-E160BEAE4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975" y="3142427"/>
                <a:ext cx="6155870" cy="10687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aixaDeTexto 21">
            <a:extLst>
              <a:ext uri="{FF2B5EF4-FFF2-40B4-BE49-F238E27FC236}">
                <a16:creationId xmlns:a16="http://schemas.microsoft.com/office/drawing/2014/main" id="{F41176A1-2290-894E-BE02-1161A0EE6186}"/>
              </a:ext>
            </a:extLst>
          </p:cNvPr>
          <p:cNvSpPr txBox="1"/>
          <p:nvPr/>
        </p:nvSpPr>
        <p:spPr>
          <a:xfrm>
            <a:off x="6650975" y="4383821"/>
            <a:ext cx="6455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800" dirty="0">
                <a:solidFill>
                  <a:schemeClr val="bg2"/>
                </a:solidFill>
              </a:rPr>
              <a:t>Equação para a corrente do rotor</a:t>
            </a:r>
          </a:p>
        </p:txBody>
      </p:sp>
    </p:spTree>
    <p:extLst>
      <p:ext uri="{BB962C8B-B14F-4D97-AF65-F5344CB8AC3E}">
        <p14:creationId xmlns:p14="http://schemas.microsoft.com/office/powerpoint/2010/main" val="58990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" grpId="0"/>
      <p:bldP spid="10" grpId="0"/>
      <p:bldP spid="12" grpId="0"/>
      <p:bldP spid="13" grpId="0"/>
      <p:bldP spid="14" grpId="0"/>
      <p:bldP spid="15" grpId="0"/>
      <p:bldP spid="23" grpId="0" animBg="1"/>
      <p:bldP spid="20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9B658-BC60-6AE2-CA7F-5EC2FA18C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" y="217930"/>
            <a:ext cx="12195208" cy="132556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bg2"/>
                </a:solidFill>
              </a:rPr>
              <a:t>Algoritmo para a corrente do estator e corrente rotor em função do escorregamento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ACFCBC-C292-F387-7FBE-7A4E6DDDD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273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 definição da corrente do estator e corrente do rotor em função do escorregamento é realizada através do script descrito abaixo.</a:t>
            </a:r>
            <a:endParaRPr lang="pt-BR" sz="3600" dirty="0">
              <a:solidFill>
                <a:schemeClr val="bg2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BEC181-208A-6171-DB83-7C9C8C1C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15</a:t>
            </a:fld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7B2312B6-7B68-1FBB-52E5-89494242D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" b="2574"/>
          <a:stretch/>
        </p:blipFill>
        <p:spPr bwMode="auto">
          <a:xfrm>
            <a:off x="2213811" y="3292023"/>
            <a:ext cx="7846126" cy="268526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3FB59D-21DA-BD34-1E94-C420112A37C7}"/>
              </a:ext>
            </a:extLst>
          </p:cNvPr>
          <p:cNvSpPr txBox="1"/>
          <p:nvPr/>
        </p:nvSpPr>
        <p:spPr>
          <a:xfrm>
            <a:off x="2647515" y="5977288"/>
            <a:ext cx="6896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</a:rPr>
              <a:t>Algoritmo para simulação das correntes em função do escorregamento</a:t>
            </a:r>
          </a:p>
        </p:txBody>
      </p:sp>
    </p:spTree>
    <p:extLst>
      <p:ext uri="{BB962C8B-B14F-4D97-AF65-F5344CB8AC3E}">
        <p14:creationId xmlns:p14="http://schemas.microsoft.com/office/powerpoint/2010/main" val="620457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63A78-3029-7224-4DBB-4D681B206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F82C5B-81B8-90C0-FC32-658B24FEAED0}"/>
              </a:ext>
            </a:extLst>
          </p:cNvPr>
          <p:cNvSpPr/>
          <p:nvPr/>
        </p:nvSpPr>
        <p:spPr>
          <a:xfrm>
            <a:off x="412329" y="2216011"/>
            <a:ext cx="5101812" cy="1011585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EAA47883-8D04-7EA9-48D2-7A2B237B6C42}"/>
              </a:ext>
            </a:extLst>
          </p:cNvPr>
          <p:cNvSpPr/>
          <p:nvPr/>
        </p:nvSpPr>
        <p:spPr>
          <a:xfrm>
            <a:off x="442663" y="3868634"/>
            <a:ext cx="5101812" cy="1011585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29F6DCB3-3E89-866A-3805-F040F203234F}"/>
              </a:ext>
            </a:extLst>
          </p:cNvPr>
          <p:cNvSpPr/>
          <p:nvPr/>
        </p:nvSpPr>
        <p:spPr>
          <a:xfrm>
            <a:off x="427970" y="5580959"/>
            <a:ext cx="5101812" cy="1011585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D02BBACD-68EB-2A76-DEFD-905CC121572E}"/>
              </a:ext>
            </a:extLst>
          </p:cNvPr>
          <p:cNvSpPr/>
          <p:nvPr/>
        </p:nvSpPr>
        <p:spPr>
          <a:xfrm>
            <a:off x="6173417" y="2217330"/>
            <a:ext cx="5101812" cy="1011585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7BFD2297-52B4-C135-A96C-C56ABBDF8D50}"/>
              </a:ext>
            </a:extLst>
          </p:cNvPr>
          <p:cNvSpPr/>
          <p:nvPr/>
        </p:nvSpPr>
        <p:spPr>
          <a:xfrm>
            <a:off x="6152185" y="3864895"/>
            <a:ext cx="5101812" cy="1011585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23D60642-9662-1AD1-2C00-9FA71BF8FB9F}"/>
              </a:ext>
            </a:extLst>
          </p:cNvPr>
          <p:cNvSpPr/>
          <p:nvPr/>
        </p:nvSpPr>
        <p:spPr>
          <a:xfrm>
            <a:off x="6152185" y="5580959"/>
            <a:ext cx="5101812" cy="1011585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7A0828-1DB2-2573-2F00-0E860F98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</a:rPr>
              <a:t>Definição para o comportamento das potências em função do escorregamento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50DA6C-AE98-C62F-C37E-7AD16B293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6874" y="6354596"/>
            <a:ext cx="2743200" cy="365125"/>
          </a:xfrm>
        </p:spPr>
        <p:txBody>
          <a:bodyPr/>
          <a:lstStyle/>
          <a:p>
            <a:fld id="{50A4C24F-6A2D-47EC-B2ED-0889A7545CD2}" type="slidenum">
              <a:rPr lang="pt-BR" smtClean="0"/>
              <a:t>16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9C9E7B6-641F-3F98-A3E4-CD4C128A15A9}"/>
                  </a:ext>
                </a:extLst>
              </p:cNvPr>
              <p:cNvSpPr txBox="1"/>
              <p:nvPr/>
            </p:nvSpPr>
            <p:spPr>
              <a:xfrm>
                <a:off x="-69125" y="2349166"/>
                <a:ext cx="6096000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𝐸𝑖𝑥𝑜</m:t>
                          </m:r>
                        </m:sub>
                      </m:sSub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pt-BR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𝑟𝑜𝑡𝑜𝑟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𝑟𝑒𝑎𝑙</m:t>
                                  </m:r>
                                </m:sub>
                              </m:sSub>
                            </m:sub>
                          </m:sSub>
                          <m: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∗3</m:t>
                          </m:r>
                        </m:e>
                      </m:d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  −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𝑃𝑒𝑟𝑑𝑎𝑠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9C9E7B6-641F-3F98-A3E4-CD4C128A1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125" y="2349166"/>
                <a:ext cx="6096000" cy="5068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F0062CC-4801-3421-EEA4-2BD48954D694}"/>
                  </a:ext>
                </a:extLst>
              </p:cNvPr>
              <p:cNvSpPr txBox="1"/>
              <p:nvPr/>
            </p:nvSpPr>
            <p:spPr>
              <a:xfrm>
                <a:off x="6300390" y="2315588"/>
                <a:ext cx="6096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0215" algn="just">
                  <a:lnSpc>
                    <a:spcPct val="150000"/>
                  </a:lnSpc>
                  <a:spcAft>
                    <a:spcPts val="600"/>
                  </a:spcAft>
                  <a:tabLst>
                    <a:tab pos="45021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kern="100" smtClean="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pt-BR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𝑃𝑒𝑟𝑑𝑎𝑠</m:t>
                          </m:r>
                        </m:e>
                        <m:sub>
                          <m:r>
                            <a:rPr lang="pt-BR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  <m:r>
                            <a:rPr lang="pt-BR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pt-BR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  <m:r>
                            <a:rPr lang="pt-BR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pt-BR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𝐹</m:t>
                          </m:r>
                        </m:sub>
                      </m:sSub>
                      <m:r>
                        <a:rPr lang="pt-BR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pt-BR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𝑃𝑎𝑣</m:t>
                      </m:r>
                      <m:r>
                        <a:rPr lang="pt-BR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∗</m:t>
                      </m:r>
                      <m:d>
                        <m:dPr>
                          <m:ctrlPr>
                            <a:rPr lang="pt-BR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pt-BR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1−</m:t>
                          </m:r>
                          <m:r>
                            <a:rPr lang="pt-BR" sz="1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pt-BR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+</m:t>
                      </m:r>
                      <m:r>
                        <a:rPr lang="pt-BR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𝑃𝑒</m:t>
                      </m:r>
                      <m:r>
                        <a:rPr lang="pt-BR" sz="1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                              </m:t>
                      </m:r>
                    </m:oMath>
                  </m:oMathPara>
                </a14:m>
                <a:endParaRPr lang="pt-BR" sz="1600" kern="100" dirty="0">
                  <a:solidFill>
                    <a:schemeClr val="bg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F0062CC-4801-3421-EEA4-2BD48954D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390" y="2315588"/>
                <a:ext cx="60960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9A0F6A0-0534-CAF9-CC52-CEEAA65F2812}"/>
                  </a:ext>
                </a:extLst>
              </p:cNvPr>
              <p:cNvSpPr txBox="1"/>
              <p:nvPr/>
            </p:nvSpPr>
            <p:spPr>
              <a:xfrm>
                <a:off x="1" y="3974361"/>
                <a:ext cx="6096000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𝐶𝑜𝑛𝑣𝑒𝑟𝑡𝑖𝑑𝑎</m:t>
                          </m:r>
                        </m:sub>
                      </m:sSub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pt-BR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𝑟𝑜𝑡𝑜𝑟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𝑟𝑒𝑎𝑙</m:t>
                                  </m:r>
                                </m:sub>
                              </m:sSub>
                            </m:sub>
                          </m:sSub>
                          <m: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∗3</m:t>
                          </m:r>
                        </m:e>
                      </m:d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9A0F6A0-0534-CAF9-CC52-CEEAA65F2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974361"/>
                <a:ext cx="6096000" cy="506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3D5F33E-05DA-61FF-DE9B-0B04E911E0E2}"/>
                  </a:ext>
                </a:extLst>
              </p:cNvPr>
              <p:cNvSpPr txBox="1"/>
              <p:nvPr/>
            </p:nvSpPr>
            <p:spPr>
              <a:xfrm>
                <a:off x="5707202" y="3974361"/>
                <a:ext cx="6204856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𝐶𝑜𝑛𝑠𝑢𝑚𝑖𝑑𝑎</m:t>
                          </m:r>
                        </m:sub>
                      </m:sSub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𝐶𝑜𝑛𝑠𝑢𝑚𝑖𝑑𝑎</m:t>
                          </m:r>
                        </m:sub>
                      </m:sSub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d>
                        <m:dPr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pt-BR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𝑟𝑒𝑎𝑙</m:t>
                                  </m:r>
                                </m:sub>
                              </m:sSub>
                            </m:sub>
                          </m:sSub>
                          <m: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∗3</m:t>
                          </m:r>
                        </m:e>
                      </m:d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3D5F33E-05DA-61FF-DE9B-0B04E911E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202" y="3974361"/>
                <a:ext cx="6204856" cy="506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6C2DE89-92DF-C7C6-E331-9230BF7741C3}"/>
                  </a:ext>
                </a:extLst>
              </p:cNvPr>
              <p:cNvSpPr txBox="1"/>
              <p:nvPr/>
            </p:nvSpPr>
            <p:spPr>
              <a:xfrm>
                <a:off x="-358430" y="5607421"/>
                <a:ext cx="6199414" cy="6577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𝐴𝑡𝑖𝑣𝑎</m:t>
                          </m:r>
                        </m:sub>
                      </m:sSub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𝐶𝑜𝑛𝑠𝑢𝑚𝑖𝑑𝑎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6C2DE89-92DF-C7C6-E331-9230BF774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8430" y="5607421"/>
                <a:ext cx="6199414" cy="6577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BBD6A5B8-ECF1-DF1D-21BF-9F0FB6AC5E61}"/>
                  </a:ext>
                </a:extLst>
              </p:cNvPr>
              <p:cNvSpPr txBox="1"/>
              <p:nvPr/>
            </p:nvSpPr>
            <p:spPr>
              <a:xfrm>
                <a:off x="5514141" y="5606366"/>
                <a:ext cx="6199414" cy="656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𝐴𝑝𝑎𝑟𝑒𝑛𝑡𝑒</m:t>
                          </m:r>
                        </m:sub>
                      </m:sSub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𝐴𝑡𝑖𝑣𝑎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BBD6A5B8-ECF1-DF1D-21BF-9F0FB6AC5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141" y="5606366"/>
                <a:ext cx="6199414" cy="656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>
            <a:extLst>
              <a:ext uri="{FF2B5EF4-FFF2-40B4-BE49-F238E27FC236}">
                <a16:creationId xmlns:a16="http://schemas.microsoft.com/office/drawing/2014/main" id="{60710AEE-4C36-538E-038B-B493C7E7A4C4}"/>
              </a:ext>
            </a:extLst>
          </p:cNvPr>
          <p:cNvSpPr txBox="1"/>
          <p:nvPr/>
        </p:nvSpPr>
        <p:spPr>
          <a:xfrm>
            <a:off x="316636" y="2838344"/>
            <a:ext cx="5324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</a:rPr>
              <a:t>Equação para a potência no eixo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0231A86-8844-D04E-FAB9-8504C465A523}"/>
              </a:ext>
            </a:extLst>
          </p:cNvPr>
          <p:cNvSpPr txBox="1"/>
          <p:nvPr/>
        </p:nvSpPr>
        <p:spPr>
          <a:xfrm>
            <a:off x="6062084" y="2833147"/>
            <a:ext cx="5324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</a:rPr>
              <a:t>Equação para a perdas totais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DAC5EC-9896-2427-E868-A97CB764BD4D}"/>
              </a:ext>
            </a:extLst>
          </p:cNvPr>
          <p:cNvSpPr txBox="1"/>
          <p:nvPr/>
        </p:nvSpPr>
        <p:spPr>
          <a:xfrm>
            <a:off x="279942" y="4466029"/>
            <a:ext cx="5324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</a:rPr>
              <a:t>Equação para a potência convertida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C0AB202-63E6-65EF-C838-467ECD0F1CE8}"/>
              </a:ext>
            </a:extLst>
          </p:cNvPr>
          <p:cNvSpPr txBox="1"/>
          <p:nvPr/>
        </p:nvSpPr>
        <p:spPr>
          <a:xfrm>
            <a:off x="6039816" y="4466029"/>
            <a:ext cx="5324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</a:rPr>
              <a:t>Equação para a potência consumida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45E0786-22CC-3F91-3C5A-FC52EB7921A4}"/>
              </a:ext>
            </a:extLst>
          </p:cNvPr>
          <p:cNvSpPr txBox="1"/>
          <p:nvPr/>
        </p:nvSpPr>
        <p:spPr>
          <a:xfrm>
            <a:off x="189664" y="6235424"/>
            <a:ext cx="5324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</a:rPr>
              <a:t>Equação para a potência ativa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5C8ED97-DADF-080F-A991-F2F07DC81924}"/>
              </a:ext>
            </a:extLst>
          </p:cNvPr>
          <p:cNvSpPr txBox="1"/>
          <p:nvPr/>
        </p:nvSpPr>
        <p:spPr>
          <a:xfrm>
            <a:off x="5999268" y="6229381"/>
            <a:ext cx="5324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</a:rPr>
              <a:t>Equação para a potência aparente</a:t>
            </a:r>
          </a:p>
        </p:txBody>
      </p:sp>
    </p:spTree>
    <p:extLst>
      <p:ext uri="{BB962C8B-B14F-4D97-AF65-F5344CB8AC3E}">
        <p14:creationId xmlns:p14="http://schemas.microsoft.com/office/powerpoint/2010/main" val="411335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6" grpId="0"/>
      <p:bldP spid="8" grpId="0"/>
      <p:bldP spid="10" grpId="0"/>
      <p:bldP spid="12" grpId="0"/>
      <p:bldP spid="14" grpId="0"/>
      <p:bldP spid="16" grpId="0"/>
      <p:bldP spid="17" grpId="0"/>
      <p:bldP spid="18" grpId="0"/>
      <p:bldP spid="19" grpId="0"/>
      <p:bldP spid="21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6AFD0-5E3C-4708-9673-F7133C963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34" y="339249"/>
            <a:ext cx="11878732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2"/>
                </a:solidFill>
              </a:rPr>
              <a:t>Algoritmo para o comportamento das potências em função do escorregamento</a:t>
            </a:r>
            <a:endParaRPr lang="pt-BR" sz="40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AE05BC-619E-59DE-4DB2-3A91954A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573964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400" dirty="0">
                <a:solidFill>
                  <a:schemeClr val="bg2"/>
                </a:solidFill>
              </a:rPr>
              <a:t>Algoritmo para a estimativa de potências em função do escorregamento.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69BFC-0D71-20E5-0EEB-32FFDF0B3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17</a:t>
            </a:fld>
            <a:endParaRPr lang="pt-BR"/>
          </a:p>
        </p:txBody>
      </p:sp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83DB4571-CE4D-9049-AA17-02666BA6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274" y="3366395"/>
            <a:ext cx="7569452" cy="2280115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B9529F6-D5FA-5A3C-1E36-459ADD981E3A}"/>
              </a:ext>
            </a:extLst>
          </p:cNvPr>
          <p:cNvSpPr txBox="1">
            <a:spLocks/>
          </p:cNvSpPr>
          <p:nvPr/>
        </p:nvSpPr>
        <p:spPr>
          <a:xfrm>
            <a:off x="838200" y="214301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bg2"/>
                </a:solidFill>
              </a:rPr>
              <a:t>No script descrito na figura abaixo, é definido comportamento da das potências para a análise do motor de indução.</a:t>
            </a:r>
          </a:p>
        </p:txBody>
      </p:sp>
    </p:spTree>
    <p:extLst>
      <p:ext uri="{BB962C8B-B14F-4D97-AF65-F5344CB8AC3E}">
        <p14:creationId xmlns:p14="http://schemas.microsoft.com/office/powerpoint/2010/main" val="2426498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D2000-C6E9-E950-F714-3837E2CC8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06757A-C2B2-BB17-248D-16FABECE67A3}"/>
              </a:ext>
            </a:extLst>
          </p:cNvPr>
          <p:cNvSpPr/>
          <p:nvPr/>
        </p:nvSpPr>
        <p:spPr>
          <a:xfrm>
            <a:off x="4521200" y="4322263"/>
            <a:ext cx="3149600" cy="1675831"/>
          </a:xfrm>
          <a:prstGeom prst="roundRect">
            <a:avLst>
              <a:gd name="adj" fmla="val 10000"/>
            </a:avLst>
          </a:prstGeom>
          <a:solidFill>
            <a:schemeClr val="bg1">
              <a:lumMod val="90000"/>
              <a:lumOff val="10000"/>
            </a:schemeClr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41B4A2-4A01-FB2D-B07D-A9B9AEC94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85588"/>
            <a:ext cx="11887200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2"/>
                </a:solidFill>
              </a:rPr>
              <a:t>Definição para o comportamento do torque em função do escorregamento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4B61EE-D3EE-4DC7-B4FB-AB455E3C8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9913"/>
            <a:ext cx="10515600" cy="21410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>
                <a:solidFill>
                  <a:schemeClr val="bg2"/>
                </a:solidFill>
              </a:rPr>
              <a:t>Para analisar o comportamento do torque em função do escorregamento, o algoritmo simula a dinâmica de um motor de indução, ajustando a resistência e a reatância do rotor conforme a evolução do escorregamento durante a aceleração. </a:t>
            </a:r>
          </a:p>
          <a:p>
            <a:pPr marL="0" indent="0" algn="just">
              <a:buNone/>
            </a:pPr>
            <a:r>
              <a:rPr lang="pt-BR" sz="2000" dirty="0">
                <a:solidFill>
                  <a:schemeClr val="bg2"/>
                </a:solidFill>
              </a:rPr>
              <a:t>A equação que determina o torque no eixo do motor, considerando essa variação, é expressa pela equação abaixo, permitindo uma representação precisa do desempenho do motor ao longo do processo de partida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98B7F9-5434-A105-2AFB-B4C44AE5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18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9C9B70EC-104E-7E42-198D-3B283D391AFD}"/>
                  </a:ext>
                </a:extLst>
              </p:cNvPr>
              <p:cNvSpPr txBox="1"/>
              <p:nvPr/>
            </p:nvSpPr>
            <p:spPr>
              <a:xfrm>
                <a:off x="3249725" y="4250957"/>
                <a:ext cx="6093994" cy="1488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0215" algn="just">
                  <a:lnSpc>
                    <a:spcPct val="150000"/>
                  </a:lnSpc>
                  <a:spcAft>
                    <a:spcPts val="600"/>
                  </a:spcAft>
                  <a:tabLst>
                    <a:tab pos="45021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kern="100" smtClean="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pt-BR" sz="2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pt-BR" sz="2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𝐸𝑖𝑥𝑜</m:t>
                          </m:r>
                        </m:sub>
                      </m:sSub>
                      <m:r>
                        <a:rPr lang="pt-BR" sz="2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pt-BR" sz="2800" i="1" kern="1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pt-BR" sz="28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sz="28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𝐸𝑖𝑥𝑜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8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pt-BR" sz="28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sz="2800" i="1" kern="10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pt-BR" sz="2800" i="1" kern="10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​​</m:t>
                      </m:r>
                    </m:oMath>
                  </m:oMathPara>
                </a14:m>
                <a:endParaRPr lang="pt-BR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9C9B70EC-104E-7E42-198D-3B283D391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725" y="4250957"/>
                <a:ext cx="6093994" cy="1488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5E7590B4-1326-2081-8378-FEDD2AEAA020}"/>
              </a:ext>
            </a:extLst>
          </p:cNvPr>
          <p:cNvSpPr txBox="1"/>
          <p:nvPr/>
        </p:nvSpPr>
        <p:spPr>
          <a:xfrm>
            <a:off x="4413188" y="5639838"/>
            <a:ext cx="3365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</a:rPr>
              <a:t>Equação para o torque no eixo</a:t>
            </a:r>
          </a:p>
        </p:txBody>
      </p:sp>
    </p:spTree>
    <p:extLst>
      <p:ext uri="{BB962C8B-B14F-4D97-AF65-F5344CB8AC3E}">
        <p14:creationId xmlns:p14="http://schemas.microsoft.com/office/powerpoint/2010/main" val="1347092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35D7A0-3837-41C5-ACEB-0480CFB4F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363450"/>
            <a:ext cx="11861800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2"/>
                </a:solidFill>
              </a:rPr>
              <a:t>Algoritmo para o comportamento do torque em função do escorregamento</a:t>
            </a:r>
            <a:endParaRPr lang="pt-BR" sz="40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532717-924B-A10D-C204-F3D5A0335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3212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>
                <a:solidFill>
                  <a:schemeClr val="bg2"/>
                </a:solidFill>
              </a:rPr>
              <a:t>No script descrito na figura abaixo, é definido comportamento da do torque no eixo.</a:t>
            </a: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49636A-9CE4-8241-E50B-D3297B527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19</a:t>
            </a:fld>
            <a:endParaRPr lang="pt-BR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67628DD-8956-35D9-7D0C-D9FE928F2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0" t="9802" b="12939"/>
          <a:stretch/>
        </p:blipFill>
        <p:spPr bwMode="auto">
          <a:xfrm>
            <a:off x="2171059" y="3212835"/>
            <a:ext cx="7849882" cy="19442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DB75EEC-35F5-659A-5DC2-3A65239CCB7F}"/>
              </a:ext>
            </a:extLst>
          </p:cNvPr>
          <p:cNvSpPr txBox="1">
            <a:spLocks/>
          </p:cNvSpPr>
          <p:nvPr/>
        </p:nvSpPr>
        <p:spPr>
          <a:xfrm>
            <a:off x="3651250" y="5272324"/>
            <a:ext cx="4889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dirty="0">
                <a:solidFill>
                  <a:schemeClr val="bg2"/>
                </a:solidFill>
              </a:rPr>
              <a:t>Algoritmo para determinar o comportamento torque no eixo</a:t>
            </a:r>
          </a:p>
        </p:txBody>
      </p:sp>
    </p:spTree>
    <p:extLst>
      <p:ext uri="{BB962C8B-B14F-4D97-AF65-F5344CB8AC3E}">
        <p14:creationId xmlns:p14="http://schemas.microsoft.com/office/powerpoint/2010/main" val="400877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4302FA-9CA4-4AD1-1378-790CFE49F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mo fazer uma Introdução para a Redação">
            <a:extLst>
              <a:ext uri="{FF2B5EF4-FFF2-40B4-BE49-F238E27FC236}">
                <a16:creationId xmlns:a16="http://schemas.microsoft.com/office/drawing/2014/main" id="{385195D5-4F26-F83D-F7BF-2E7113A0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9" name="Rectangle 819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1BAB56-3D19-8163-68B7-91C35E7DC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3600" b="1" noProof="0" dirty="0">
                <a:solidFill>
                  <a:schemeClr val="bg2"/>
                </a:solidFill>
              </a:rPr>
              <a:t>Introdução</a:t>
            </a:r>
          </a:p>
        </p:txBody>
      </p:sp>
      <p:cxnSp>
        <p:nvCxnSpPr>
          <p:cNvPr id="8201" name="Straight Connector 820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3" name="Straight Connector 820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8A51FB-29B9-73D8-FFC3-B05A12A0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A4C24F-6A2D-47EC-B2ED-0889A7545CD2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8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86C94-1573-CC32-C72A-52CED59D6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F14C8DE-BAE7-5D03-E804-FC0050DD15CA}"/>
              </a:ext>
            </a:extLst>
          </p:cNvPr>
          <p:cNvSpPr/>
          <p:nvPr/>
        </p:nvSpPr>
        <p:spPr>
          <a:xfrm>
            <a:off x="6299595" y="2686174"/>
            <a:ext cx="5391901" cy="3558510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A30AD89-5E75-0C6B-ADE1-8210594E780B}"/>
              </a:ext>
            </a:extLst>
          </p:cNvPr>
          <p:cNvSpPr/>
          <p:nvPr/>
        </p:nvSpPr>
        <p:spPr>
          <a:xfrm>
            <a:off x="384431" y="2698593"/>
            <a:ext cx="5391901" cy="3546091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E401A0-7E22-3213-4130-90F56194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09" y="306666"/>
            <a:ext cx="11317689" cy="1325563"/>
          </a:xfrm>
        </p:spPr>
        <p:txBody>
          <a:bodyPr>
            <a:noAutofit/>
          </a:bodyPr>
          <a:lstStyle/>
          <a:p>
            <a:pPr algn="ctr"/>
            <a:r>
              <a:rPr lang="pt-BR" sz="4000" b="1" dirty="0">
                <a:solidFill>
                  <a:schemeClr val="bg2"/>
                </a:solidFill>
              </a:rPr>
              <a:t>Definição para o comportamento dinâmico das impedâncias do rotor com dupla gaiola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9A60BE-E18A-50A0-5733-C8E5BBC31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09" y="3018211"/>
            <a:ext cx="5083597" cy="475944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dirty="0">
                <a:solidFill>
                  <a:schemeClr val="bg2"/>
                </a:solidFill>
              </a:rPr>
              <a:t>1. Definição da Resistência Inicial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lphaLcParenR"/>
            </a:pPr>
            <a:r>
              <a:rPr lang="pt-BR" sz="2000" dirty="0">
                <a:solidFill>
                  <a:schemeClr val="bg2"/>
                </a:solidFill>
              </a:rPr>
              <a:t> Ajustada conforme o torque fornecido pelo catálogo do fabricante.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lphaLcParenR"/>
            </a:pPr>
            <a:r>
              <a:rPr lang="pt-BR" sz="2000" dirty="0">
                <a:solidFill>
                  <a:schemeClr val="bg2"/>
                </a:solidFill>
              </a:rPr>
              <a:t> Processo iterativo: resistência aumentada gradualmente (1/500 do valor inicial) até alcançar o torque desejado.</a:t>
            </a:r>
          </a:p>
          <a:p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B05F890-408C-14C6-9004-139B115B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20</a:t>
            </a:fld>
            <a:endParaRPr lang="pt-BR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528A33C8-0827-172B-58B9-41D118FF03E4}"/>
              </a:ext>
            </a:extLst>
          </p:cNvPr>
          <p:cNvSpPr txBox="1">
            <a:spLocks/>
          </p:cNvSpPr>
          <p:nvPr/>
        </p:nvSpPr>
        <p:spPr>
          <a:xfrm>
            <a:off x="6453747" y="2999971"/>
            <a:ext cx="5083596" cy="4759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2"/>
                </a:solidFill>
              </a:rPr>
              <a:t>2. Ajuste Contínuo da Resistência do Rotor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lphaLcParenR"/>
            </a:pPr>
            <a:r>
              <a:rPr lang="pt-BR" sz="2000" dirty="0">
                <a:solidFill>
                  <a:schemeClr val="bg2"/>
                </a:solidFill>
              </a:rPr>
              <a:t>Modificação conforme o escorregamento.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lphaLcParenR"/>
            </a:pPr>
            <a:r>
              <a:rPr lang="pt-BR" sz="2000" dirty="0">
                <a:solidFill>
                  <a:schemeClr val="bg2"/>
                </a:solidFill>
              </a:rPr>
              <a:t>Redução gradual até atingir o valor normal próximo à velocidade nominal.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lphaLcParenR"/>
            </a:pPr>
            <a:r>
              <a:rPr lang="pt-BR" sz="2000" dirty="0">
                <a:solidFill>
                  <a:schemeClr val="bg2"/>
                </a:solidFill>
              </a:rPr>
              <a:t>Uso de função exponencial decrescente, com expoente ajustado pelo usuário.</a:t>
            </a:r>
          </a:p>
          <a:p>
            <a:endParaRPr lang="pt-BR" sz="2400" dirty="0">
              <a:solidFill>
                <a:schemeClr val="bg2"/>
              </a:solidFill>
            </a:endParaRPr>
          </a:p>
          <a:p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63CCB6DA-4C55-71B7-F682-CCBBDD28D5B1}"/>
              </a:ext>
            </a:extLst>
          </p:cNvPr>
          <p:cNvSpPr txBox="1">
            <a:spLocks/>
          </p:cNvSpPr>
          <p:nvPr/>
        </p:nvSpPr>
        <p:spPr>
          <a:xfrm>
            <a:off x="2349500" y="1989470"/>
            <a:ext cx="7493000" cy="537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bg2"/>
                </a:solidFill>
              </a:rPr>
              <a:t>Processo de Ajuste em Duas Etapas</a:t>
            </a:r>
          </a:p>
        </p:txBody>
      </p:sp>
    </p:spTree>
    <p:extLst>
      <p:ext uri="{BB962C8B-B14F-4D97-AF65-F5344CB8AC3E}">
        <p14:creationId xmlns:p14="http://schemas.microsoft.com/office/powerpoint/2010/main" val="3002607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A7E44-1731-F398-6970-412B08B20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3534F1F-F19C-8601-164D-4242DDBA303A}"/>
              </a:ext>
            </a:extLst>
          </p:cNvPr>
          <p:cNvSpPr/>
          <p:nvPr/>
        </p:nvSpPr>
        <p:spPr>
          <a:xfrm>
            <a:off x="672029" y="4895984"/>
            <a:ext cx="6235547" cy="1443290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A634C0-9781-FE2F-7FF8-AD612093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7" y="240679"/>
            <a:ext cx="7543800" cy="1597884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solidFill>
                  <a:schemeClr val="bg2"/>
                </a:solidFill>
              </a:rPr>
              <a:t>Algoritmo para o comportamento dinâmico das impedâncias do rotor com dupla gaiola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0DE326-C416-A2DB-B03A-A03F6B4CC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227" y="5905586"/>
            <a:ext cx="3541885" cy="580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400" dirty="0">
                <a:solidFill>
                  <a:schemeClr val="bg2"/>
                </a:solidFill>
              </a:rPr>
              <a:t>Equação da impedância ajustada do rotor</a:t>
            </a:r>
            <a:endParaRPr lang="pt-BR" sz="1800" dirty="0">
              <a:solidFill>
                <a:schemeClr val="bg2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9C8DF9C-18B6-2679-0C8F-44B89556B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21</a:t>
            </a:fld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B0CA0AB6-640E-69FF-63AE-ED07B83D2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417" y="163058"/>
            <a:ext cx="3545132" cy="5960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8B6A882-7BA7-907A-C979-9BCC12072DE1}"/>
                  </a:ext>
                </a:extLst>
              </p:cNvPr>
              <p:cNvSpPr txBox="1"/>
              <p:nvPr/>
            </p:nvSpPr>
            <p:spPr>
              <a:xfrm>
                <a:off x="-259583" y="5057385"/>
                <a:ext cx="8128000" cy="623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𝑟𝑜𝑡𝑜𝑟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𝑎𝑗𝑢𝑠𝑡𝑎𝑑𝑎</m:t>
                              </m:r>
                            </m:sub>
                          </m:sSub>
                        </m:sub>
                      </m:sSub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pt-BR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rotor</m:t>
                          </m:r>
                        </m:sub>
                      </m:sSub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d>
                        <m:dPr>
                          <m:begChr m:val="{"/>
                          <m:endChr m:val="}"/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pt-BR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i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rotor</m:t>
                                  </m:r>
                                </m:sub>
                              </m:sSub>
                              <m:r>
                                <a:rPr lang="pt-BR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  − 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∗ </m:t>
                          </m:r>
                          <m:sSup>
                            <m:sSup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1 −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𝑅𝑟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𝑓𝑎𝑡𝑜𝑟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8B6A882-7BA7-907A-C979-9BCC12072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9583" y="5057385"/>
                <a:ext cx="8128000" cy="623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5368E1C-DD15-52DB-799C-F89846EC9094}"/>
              </a:ext>
            </a:extLst>
          </p:cNvPr>
          <p:cNvSpPr txBox="1">
            <a:spLocks/>
          </p:cNvSpPr>
          <p:nvPr/>
        </p:nvSpPr>
        <p:spPr>
          <a:xfrm>
            <a:off x="7304183" y="6201108"/>
            <a:ext cx="4673600" cy="580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400" dirty="0">
                <a:solidFill>
                  <a:schemeClr val="bg2"/>
                </a:solidFill>
              </a:rPr>
              <a:t>Algoritmo para simulação de efeito de dupla gaiola no aumento do torque inicial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8709A9F8-B19D-7A2B-EE03-8968B0FD1693}"/>
              </a:ext>
            </a:extLst>
          </p:cNvPr>
          <p:cNvSpPr txBox="1">
            <a:spLocks/>
          </p:cNvSpPr>
          <p:nvPr/>
        </p:nvSpPr>
        <p:spPr>
          <a:xfrm>
            <a:off x="390487" y="2208902"/>
            <a:ext cx="7156068" cy="24401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bg2"/>
                </a:solidFill>
              </a:rPr>
              <a:t>Em motores de indução com rotor de dupla gaiola, a impedância do rotor varia durante a aceleração, alterando a curva de torque. Para simular esse comportamento, o algoritmo ajusta a resistência e a reatância do rotor em cada iteração. O processo ocorre em duas etapas: primeiro, a resistência inicial é ajustada iterativamente até atingir o torque especificado pelo fabricante; em seguida, a resistência do rotor é reduzida gradualmente conforme o escorregamento diminui, utilizando uma função exponencial decrescente. Essa abordagem permite uma simulação precisa da dinâmica do torque, garantindo maior fidelidade ao comportamento real do motor.</a:t>
            </a:r>
            <a:endParaRPr lang="pt-BR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287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F2ADA-DF29-480C-4314-0DE2BCD20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8497A3D-C817-CF0E-447A-C3F5703FAD1E}"/>
              </a:ext>
            </a:extLst>
          </p:cNvPr>
          <p:cNvSpPr/>
          <p:nvPr/>
        </p:nvSpPr>
        <p:spPr>
          <a:xfrm>
            <a:off x="3386462" y="5208825"/>
            <a:ext cx="5039605" cy="1031331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C1DE098-6365-C492-CB03-4F8D995641F4}"/>
              </a:ext>
            </a:extLst>
          </p:cNvPr>
          <p:cNvSpPr/>
          <p:nvPr/>
        </p:nvSpPr>
        <p:spPr>
          <a:xfrm>
            <a:off x="6441195" y="3407656"/>
            <a:ext cx="5039605" cy="1031331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51023C6-475E-EFEB-5308-6A8CD6FD8118}"/>
              </a:ext>
            </a:extLst>
          </p:cNvPr>
          <p:cNvSpPr/>
          <p:nvPr/>
        </p:nvSpPr>
        <p:spPr>
          <a:xfrm>
            <a:off x="711200" y="3408467"/>
            <a:ext cx="5039605" cy="1031331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C37A9A-93B5-0A17-E41F-757F0EAA5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80" y="225284"/>
            <a:ext cx="11144480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2"/>
                </a:solidFill>
              </a:rPr>
              <a:t>Definição para as curvas para simulação da</a:t>
            </a:r>
            <a:br>
              <a:rPr lang="pt-BR" sz="4000" b="1" dirty="0">
                <a:solidFill>
                  <a:schemeClr val="bg2"/>
                </a:solidFill>
              </a:rPr>
            </a:br>
            <a:r>
              <a:rPr lang="pt-BR" sz="4000" b="1" dirty="0">
                <a:solidFill>
                  <a:schemeClr val="bg2"/>
                </a:solidFill>
              </a:rPr>
              <a:t>carga mecânica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BD5F3D3-0666-E321-A286-80ECEBDC12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7935" y="1890879"/>
                <a:ext cx="10515600" cy="192822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sz="2400" dirty="0">
                    <a:solidFill>
                      <a:schemeClr val="bg2"/>
                    </a:solidFill>
                  </a:rPr>
                  <a:t>Antes de selecionar o tipo de curva de torque para simulação, o usuário pode definir dois parâmetros importantes:</a:t>
                </a:r>
                <a:r>
                  <a:rPr lang="pt-BR" sz="2400" dirty="0">
                    <a:solidFill>
                      <a:schemeClr val="bg2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pt-BR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𝐼𝑛𝑖𝑐𝑖𝑎𝑙</m:t>
                        </m:r>
                      </m:sub>
                    </m:sSub>
                  </m:oMath>
                </a14:m>
                <a:r>
                  <a:rPr lang="pt-BR" sz="2400" dirty="0">
                    <a:solidFill>
                      <a:schemeClr val="bg2"/>
                    </a:solidFill>
                  </a:rPr>
                  <a:t>, que representa o torque aplicado no início da partida e a nominal de operação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2400" i="1" ker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pt-BR" sz="2400" i="1" ker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𝑁𝑜𝑚𝑖𝑛𝑎𝑙</m:t>
                        </m:r>
                      </m:sub>
                    </m:sSub>
                    <m:r>
                      <a:rPr lang="pt-BR" sz="240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​</m:t>
                    </m:r>
                  </m:oMath>
                </a14:m>
                <a:r>
                  <a:rPr lang="pt-BR" sz="2400" dirty="0">
                    <a:solidFill>
                      <a:schemeClr val="bg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BD5F3D3-0666-E321-A286-80ECEBDC1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7935" y="1890879"/>
                <a:ext cx="10515600" cy="1928228"/>
              </a:xfrm>
              <a:blipFill>
                <a:blip r:embed="rId2"/>
                <a:stretch>
                  <a:fillRect l="-928" t="-4114" r="-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D83BDB-68B2-52B6-8B4C-26F9477A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22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64FC509-363A-5166-57F7-C3F98FCA08EA}"/>
                  </a:ext>
                </a:extLst>
              </p:cNvPr>
              <p:cNvSpPr txBox="1"/>
              <p:nvPr/>
            </p:nvSpPr>
            <p:spPr>
              <a:xfrm>
                <a:off x="191741" y="3597936"/>
                <a:ext cx="6093994" cy="358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pt-BR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𝐶𝑎𝑟𝑔𝑎</m:t>
                          </m:r>
                        </m:sub>
                      </m:sSub>
                      <m:r>
                        <a:rPr lang="pt-BR" sz="16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pt-BR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pt-BR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pt-BR" sz="16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pt-BR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pt-BR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𝐼𝑛𝑖𝑐𝑖𝑎𝑙</m:t>
                          </m:r>
                        </m:sub>
                      </m:sSub>
                      <m:r>
                        <a:rPr lang="pt-BR" sz="16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ctrlPr>
                            <a:rPr lang="pt-BR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6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pt-BR" sz="1600" i="1" kern="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1600" i="1" kern="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Arial" panose="020B0604020202020204" pitchFamily="34" charset="0"/>
                                </a:rPr>
                                <m:t>𝑁𝑜𝑚𝑖𝑛𝑎𝑙</m:t>
                              </m:r>
                            </m:sub>
                          </m:sSub>
                          <m:r>
                            <a:rPr lang="pt-BR" sz="160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​</m:t>
                          </m:r>
                          <m:r>
                            <a:rPr lang="pt-BR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pt-BR" sz="16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1600" i="1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𝐼𝑛𝑖𝑐𝑖𝑎𝑙</m:t>
                              </m:r>
                            </m:sub>
                          </m:sSub>
                        </m:e>
                      </m:d>
                      <m:r>
                        <a:rPr lang="pt-BR" sz="16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∗</m:t>
                      </m:r>
                      <m:d>
                        <m:dPr>
                          <m:ctrlPr>
                            <a:rPr lang="pt-BR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pt-BR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1−</m:t>
                          </m:r>
                          <m:r>
                            <a:rPr lang="pt-BR" sz="1600" i="1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pt-BR" sz="1600" i="1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pt-BR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64FC509-363A-5166-57F7-C3F98FCA0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41" y="3597936"/>
                <a:ext cx="6093994" cy="358560"/>
              </a:xfrm>
              <a:prstGeom prst="rect">
                <a:avLst/>
              </a:prstGeom>
              <a:blipFill>
                <a:blip r:embed="rId3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88C6239-BBA9-8AF5-A06C-E32375966432}"/>
                  </a:ext>
                </a:extLst>
              </p:cNvPr>
              <p:cNvSpPr txBox="1"/>
              <p:nvPr/>
            </p:nvSpPr>
            <p:spPr>
              <a:xfrm>
                <a:off x="5906265" y="3600281"/>
                <a:ext cx="6093994" cy="363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𝐶𝑎𝑟𝑔𝑎</m:t>
                          </m:r>
                        </m:sub>
                      </m:sSub>
                      <m:r>
                        <a:rPr lang="pt-BR" sz="16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pt-BR" sz="16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𝐼𝑛𝑖𝑐𝑖𝑎𝑙</m:t>
                          </m:r>
                        </m:sub>
                      </m:sSub>
                      <m:r>
                        <a:rPr lang="pt-BR" sz="16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𝑁𝑜𝑚𝑖𝑛𝑎𝑙</m:t>
                                  </m:r>
                                </m:sub>
                              </m:sSub>
                              <m:r>
                                <a:rPr lang="pt-BR" sz="16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​− </m:t>
                              </m:r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𝐼𝑛𝑖𝑐𝑖𝑎𝑙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16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6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pt-BR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88C6239-BBA9-8AF5-A06C-E32375966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265" y="3600281"/>
                <a:ext cx="6093994" cy="363497"/>
              </a:xfrm>
              <a:prstGeom prst="rect">
                <a:avLst/>
              </a:prstGeom>
              <a:blipFill>
                <a:blip r:embed="rId4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8A911B1-AD2D-87C7-EEBB-D1D82271E0C2}"/>
                  </a:ext>
                </a:extLst>
              </p:cNvPr>
              <p:cNvSpPr txBox="1"/>
              <p:nvPr/>
            </p:nvSpPr>
            <p:spPr>
              <a:xfrm>
                <a:off x="2859268" y="5360994"/>
                <a:ext cx="6093994" cy="363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𝐶𝑎𝑟𝑔𝑎</m:t>
                          </m:r>
                        </m:sub>
                      </m:sSub>
                      <m:r>
                        <a:rPr lang="pt-BR" sz="16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pt-BR" sz="16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𝐼𝑛𝑖𝑐𝑖𝑎𝑙</m:t>
                          </m:r>
                        </m:sub>
                      </m:sSub>
                      <m:r>
                        <a:rPr lang="pt-BR" sz="16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𝑁𝑜𝑚𝑖𝑛𝑎𝑙</m:t>
                                  </m:r>
                                </m:sub>
                              </m:sSub>
                              <m:r>
                                <a:rPr lang="pt-BR" sz="16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​− </m:t>
                              </m:r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𝐼𝑛𝑖𝑐𝑖𝑎𝑙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16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sz="16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pt-BR" sz="16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8A911B1-AD2D-87C7-EEBB-D1D82271E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268" y="5360994"/>
                <a:ext cx="6093994" cy="363497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3E5E48A6-FE89-E18A-47F6-797CDD5B2E8A}"/>
              </a:ext>
            </a:extLst>
          </p:cNvPr>
          <p:cNvSpPr txBox="1"/>
          <p:nvPr/>
        </p:nvSpPr>
        <p:spPr>
          <a:xfrm>
            <a:off x="1555926" y="4034742"/>
            <a:ext cx="3365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</a:rPr>
              <a:t>Equação para carga linear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4F7BE1D-1966-2878-3496-3C2B203BE395}"/>
              </a:ext>
            </a:extLst>
          </p:cNvPr>
          <p:cNvSpPr txBox="1"/>
          <p:nvPr/>
        </p:nvSpPr>
        <p:spPr>
          <a:xfrm>
            <a:off x="7270452" y="4043279"/>
            <a:ext cx="3365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</a:rPr>
              <a:t>Equação para carga quadrática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2C0C32E-9CDD-E787-6A07-C52D19C47215}"/>
              </a:ext>
            </a:extLst>
          </p:cNvPr>
          <p:cNvSpPr txBox="1"/>
          <p:nvPr/>
        </p:nvSpPr>
        <p:spPr>
          <a:xfrm>
            <a:off x="4317270" y="5849696"/>
            <a:ext cx="3365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</a:rPr>
              <a:t>Equação para carga cúbica</a:t>
            </a:r>
          </a:p>
        </p:txBody>
      </p:sp>
    </p:spTree>
    <p:extLst>
      <p:ext uri="{BB962C8B-B14F-4D97-AF65-F5344CB8AC3E}">
        <p14:creationId xmlns:p14="http://schemas.microsoft.com/office/powerpoint/2010/main" val="225490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4" grpId="0" animBg="1"/>
      <p:bldP spid="6" grpId="0"/>
      <p:bldP spid="8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4B435-9E1B-159A-A503-EB1B69FDA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235" y="259431"/>
            <a:ext cx="11177530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2"/>
                </a:solidFill>
              </a:rPr>
              <a:t>Algoritmo para as curvas para simulação da carga mecânica</a:t>
            </a:r>
            <a:endParaRPr lang="pt-BR" sz="40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91A95E-C485-C2BF-32C6-C4D5F2F1E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16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bg2"/>
                </a:solidFill>
              </a:rPr>
              <a:t>No script ilustrado na figura abaixo, o usuário pode definir o tipo de carga para a análise, garantindo maior flexibilidade e precisão na simulação.</a:t>
            </a: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F6BF64-80D5-FF41-8360-A7982AFC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23</a:t>
            </a:fld>
            <a:endParaRPr lang="pt-BR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9866044C-33F2-DADA-5125-5A2B54682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89"/>
          <a:stretch/>
        </p:blipFill>
        <p:spPr bwMode="auto">
          <a:xfrm>
            <a:off x="2640605" y="3073754"/>
            <a:ext cx="6910788" cy="27539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8BD0276-E473-282E-590C-4DCF2E50E621}"/>
              </a:ext>
            </a:extLst>
          </p:cNvPr>
          <p:cNvSpPr txBox="1">
            <a:spLocks/>
          </p:cNvSpPr>
          <p:nvPr/>
        </p:nvSpPr>
        <p:spPr>
          <a:xfrm>
            <a:off x="2703093" y="5872593"/>
            <a:ext cx="6785811" cy="580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400" dirty="0">
                <a:solidFill>
                  <a:schemeClr val="bg2"/>
                </a:solidFill>
              </a:rPr>
              <a:t>Algoritmo para a determinação do torque de carga</a:t>
            </a:r>
            <a:endParaRPr lang="pt-BR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873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73889F3A-26FF-2685-87F7-F972EBC29236}"/>
              </a:ext>
            </a:extLst>
          </p:cNvPr>
          <p:cNvSpPr/>
          <p:nvPr/>
        </p:nvSpPr>
        <p:spPr>
          <a:xfrm>
            <a:off x="6996775" y="5045747"/>
            <a:ext cx="3365624" cy="147181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BD7B8CBA-9961-23E6-11ED-80BB46B291FC}"/>
              </a:ext>
            </a:extLst>
          </p:cNvPr>
          <p:cNvSpPr/>
          <p:nvPr/>
        </p:nvSpPr>
        <p:spPr>
          <a:xfrm>
            <a:off x="6996775" y="3373794"/>
            <a:ext cx="3365624" cy="147181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62F9878-FB06-19B5-E152-C6D6BAB5F13A}"/>
              </a:ext>
            </a:extLst>
          </p:cNvPr>
          <p:cNvSpPr/>
          <p:nvPr/>
        </p:nvSpPr>
        <p:spPr>
          <a:xfrm>
            <a:off x="2076301" y="5045747"/>
            <a:ext cx="3365624" cy="147181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707E5480-582D-B14B-7A92-6543B2DFF2C3}"/>
              </a:ext>
            </a:extLst>
          </p:cNvPr>
          <p:cNvSpPr/>
          <p:nvPr/>
        </p:nvSpPr>
        <p:spPr>
          <a:xfrm>
            <a:off x="2042434" y="3367927"/>
            <a:ext cx="3365624" cy="147181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5C95961-D207-6344-0D3D-1394AD2F6180}"/>
                  </a:ext>
                </a:extLst>
              </p:cNvPr>
              <p:cNvSpPr txBox="1"/>
              <p:nvPr/>
            </p:nvSpPr>
            <p:spPr>
              <a:xfrm>
                <a:off x="2957831" y="3535304"/>
                <a:ext cx="1394875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pt-BR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Δω</m:t>
                          </m:r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5C95961-D207-6344-0D3D-1394AD2F6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831" y="3535304"/>
                <a:ext cx="1394875" cy="659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>
            <a:extLst>
              <a:ext uri="{FF2B5EF4-FFF2-40B4-BE49-F238E27FC236}">
                <a16:creationId xmlns:a16="http://schemas.microsoft.com/office/drawing/2014/main" id="{2A1F3100-5C23-FFE2-9B3C-5360CA6DBC56}"/>
              </a:ext>
            </a:extLst>
          </p:cNvPr>
          <p:cNvSpPr txBox="1"/>
          <p:nvPr/>
        </p:nvSpPr>
        <p:spPr>
          <a:xfrm>
            <a:off x="2076301" y="4254638"/>
            <a:ext cx="33656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</a:rPr>
              <a:t>Equação fundamental do tempo de aceleração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DB3FB43-76AD-4B85-B5E6-5784B2653C25}"/>
              </a:ext>
            </a:extLst>
          </p:cNvPr>
          <p:cNvSpPr txBox="1"/>
          <p:nvPr/>
        </p:nvSpPr>
        <p:spPr>
          <a:xfrm>
            <a:off x="2166818" y="5951574"/>
            <a:ext cx="31168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</a:rPr>
              <a:t>Equação para  o torque de aceleração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4EDA63-0180-E4F7-3F07-A94AAF91D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55" y="107881"/>
            <a:ext cx="11673289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2"/>
                </a:solidFill>
              </a:rPr>
              <a:t>Definição para a determinação do tempo de aceleração do motor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19A4A5-C17E-F075-58EA-8172BC19C9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465" y="1805812"/>
                <a:ext cx="10988341" cy="1603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sz="2000" dirty="0">
                    <a:solidFill>
                      <a:schemeClr val="bg2"/>
                    </a:solidFill>
                  </a:rPr>
                  <a:t>Divisão do processo de aceleração em pequenos intervalos de tempo.</a:t>
                </a:r>
              </a:p>
              <a:p>
                <a:pPr marL="0" indent="0">
                  <a:buNone/>
                </a:pPr>
                <a:r>
                  <a:rPr lang="pt-BR" sz="2000" dirty="0">
                    <a:solidFill>
                      <a:schemeClr val="bg2"/>
                    </a:solidFill>
                  </a:rPr>
                  <a:t>Cálculo do torque acelerante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pt-BR" sz="2000" dirty="0">
                    <a:solidFill>
                      <a:schemeClr val="bg2"/>
                    </a:solidFill>
                  </a:rPr>
                  <a:t>) como a diferença entre o torque do motor e da carga.</a:t>
                </a:r>
              </a:p>
              <a:p>
                <a:pPr marL="0" indent="0">
                  <a:buNone/>
                </a:pPr>
                <a:r>
                  <a:rPr lang="pt-BR" sz="2000" dirty="0">
                    <a:solidFill>
                      <a:schemeClr val="bg2"/>
                    </a:solidFill>
                  </a:rPr>
                  <a:t>Determinação do tempo de aceleração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pt-BR" sz="20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2000" dirty="0">
                    <a:solidFill>
                      <a:schemeClr val="bg2"/>
                    </a:solidFill>
                  </a:rPr>
                  <a:t>) em cada intervalo, considerando a inércia total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sz="20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nary>
                  </m:oMath>
                </a14:m>
                <a:r>
                  <a:rPr lang="pt-BR" sz="2000" dirty="0">
                    <a:solidFill>
                      <a:schemeClr val="bg2"/>
                    </a:solidFill>
                  </a:rPr>
                  <a:t>).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219A4A5-C17E-F075-58EA-8172BC19C9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465" y="1805812"/>
                <a:ext cx="10988341" cy="1603375"/>
              </a:xfrm>
              <a:blipFill>
                <a:blip r:embed="rId3"/>
                <a:stretch>
                  <a:fillRect l="-555" t="-3422" r="-2329" b="-186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8B63AE-75E5-1EE9-B177-5322256B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5802897"/>
            <a:ext cx="2743200" cy="365125"/>
          </a:xfrm>
        </p:spPr>
        <p:txBody>
          <a:bodyPr/>
          <a:lstStyle/>
          <a:p>
            <a:fld id="{50A4C24F-6A2D-47EC-B2ED-0889A7545CD2}" type="slidenum">
              <a:rPr lang="pt-BR" smtClean="0"/>
              <a:t>24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156B44D-F9A7-EBAA-95CA-83653342E84E}"/>
                  </a:ext>
                </a:extLst>
              </p:cNvPr>
              <p:cNvSpPr txBox="1"/>
              <p:nvPr/>
            </p:nvSpPr>
            <p:spPr>
              <a:xfrm>
                <a:off x="259355" y="5410995"/>
                <a:ext cx="6791826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𝐸𝑖𝑥𝑜</m:t>
                          </m:r>
                        </m:sub>
                      </m:sSub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𝐶𝑎𝑟𝑔𝑎</m:t>
                          </m:r>
                        </m:sub>
                      </m:sSub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156B44D-F9A7-EBAA-95CA-83653342E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55" y="5410995"/>
                <a:ext cx="6791826" cy="39190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12231A47-2B66-A942-B403-B7CB16F628AF}"/>
                  </a:ext>
                </a:extLst>
              </p:cNvPr>
              <p:cNvSpPr txBox="1"/>
              <p:nvPr/>
            </p:nvSpPr>
            <p:spPr>
              <a:xfrm>
                <a:off x="5283674" y="3479283"/>
                <a:ext cx="6791826" cy="705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pt-BR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nary>
                          <m: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pt-BR" i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é</m:t>
                                  </m:r>
                                  <m:r>
                                    <a:rPr lang="pt-BR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𝑑𝑖𝑜</m:t>
                                  </m:r>
                                </m:e>
                              </m:d>
                            </m:sub>
                          </m:sSub>
                        </m:den>
                      </m:f>
                      <m:r>
                        <a:rPr lang="pt-B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12231A47-2B66-A942-B403-B7CB16F62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674" y="3479283"/>
                <a:ext cx="6791826" cy="7052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4C1F6F8-51EE-5E6F-DF5F-6146282ECBCD}"/>
                  </a:ext>
                </a:extLst>
              </p:cNvPr>
              <p:cNvSpPr txBox="1"/>
              <p:nvPr/>
            </p:nvSpPr>
            <p:spPr>
              <a:xfrm>
                <a:off x="5283674" y="5224662"/>
                <a:ext cx="6791826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𝑎𝑐𝑒𝑙𝑒𝑟𝑎</m:t>
                          </m:r>
                          <m: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çã</m:t>
                          </m:r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4C1F6F8-51EE-5E6F-DF5F-6146282EC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674" y="5224662"/>
                <a:ext cx="6791826" cy="7645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ixaDeTexto 14">
            <a:extLst>
              <a:ext uri="{FF2B5EF4-FFF2-40B4-BE49-F238E27FC236}">
                <a16:creationId xmlns:a16="http://schemas.microsoft.com/office/drawing/2014/main" id="{BFC52D1D-EBC5-B93F-2A43-9CCECE542287}"/>
              </a:ext>
            </a:extLst>
          </p:cNvPr>
          <p:cNvSpPr txBox="1"/>
          <p:nvPr/>
        </p:nvSpPr>
        <p:spPr>
          <a:xfrm>
            <a:off x="6996775" y="4313877"/>
            <a:ext cx="33656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</a:rPr>
              <a:t>Equação do tempo de aceleração para cada intervalo de escorregamento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A047C85-60AD-BA54-C5AF-E81A1CE31591}"/>
              </a:ext>
            </a:extLst>
          </p:cNvPr>
          <p:cNvSpPr txBox="1"/>
          <p:nvPr/>
        </p:nvSpPr>
        <p:spPr>
          <a:xfrm>
            <a:off x="7064508" y="5997741"/>
            <a:ext cx="3365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</a:rPr>
              <a:t>Equação para o tempo de aceleração total</a:t>
            </a:r>
          </a:p>
        </p:txBody>
      </p:sp>
    </p:spTree>
    <p:extLst>
      <p:ext uri="{BB962C8B-B14F-4D97-AF65-F5344CB8AC3E}">
        <p14:creationId xmlns:p14="http://schemas.microsoft.com/office/powerpoint/2010/main" val="192696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  <p:bldP spid="28" grpId="0" animBg="1"/>
      <p:bldP spid="27" grpId="0" animBg="1"/>
      <p:bldP spid="6" grpId="0"/>
      <p:bldP spid="13" grpId="0"/>
      <p:bldP spid="14" grpId="0"/>
      <p:bldP spid="8" grpId="0"/>
      <p:bldP spid="10" grpId="0"/>
      <p:bldP spid="12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C0E44-6324-0953-146E-9C85A47C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" y="508344"/>
            <a:ext cx="11963400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2"/>
                </a:solidFill>
              </a:rPr>
              <a:t>Algoritmo para a determinação do tempo de aceleração do motor</a:t>
            </a:r>
            <a:endParaRPr lang="pt-BR" sz="40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3239EE-A60B-3F8C-751B-9E1A15BEB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757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bg2"/>
                </a:solidFill>
              </a:rPr>
              <a:t>No script descrito na figura abaixo, é determinado o tempo de aceleração para cada intervalo de escorregamento e o tempo de aceleração total.</a:t>
            </a: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E200BF8-1405-B40C-4AB6-FAFE4D24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25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37034F4-35B1-3E2B-7252-B84D9836BC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66"/>
          <a:stretch/>
        </p:blipFill>
        <p:spPr>
          <a:xfrm>
            <a:off x="1780407" y="3392177"/>
            <a:ext cx="8631184" cy="2566164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22301DEE-5812-C7EA-441D-B0061C166F06}"/>
              </a:ext>
            </a:extLst>
          </p:cNvPr>
          <p:cNvSpPr txBox="1">
            <a:spLocks/>
          </p:cNvSpPr>
          <p:nvPr/>
        </p:nvSpPr>
        <p:spPr>
          <a:xfrm>
            <a:off x="2703093" y="6002683"/>
            <a:ext cx="6785811" cy="580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400" dirty="0">
                <a:solidFill>
                  <a:schemeClr val="bg2"/>
                </a:solidFill>
              </a:rPr>
              <a:t>Algoritmo para a determinação do tempo de aceleração</a:t>
            </a:r>
            <a:endParaRPr lang="pt-BR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877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RTIGO – O que é avaliação de desempenho? Objetivos, 9 tipos e como fazer –  Gestão por Competência">
            <a:extLst>
              <a:ext uri="{FF2B5EF4-FFF2-40B4-BE49-F238E27FC236}">
                <a16:creationId xmlns:a16="http://schemas.microsoft.com/office/drawing/2014/main" id="{EFF4B7A0-CA5E-19A3-2759-2F1D15437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Rectangle 410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B99233-CEDF-3F63-1E57-219BE807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 err="1">
                <a:solidFill>
                  <a:schemeClr val="bg2"/>
                </a:solidFill>
                <a:effectLst/>
              </a:rPr>
              <a:t>Avaliação</a:t>
            </a:r>
            <a:r>
              <a:rPr lang="en-US" sz="3600" b="1" dirty="0">
                <a:solidFill>
                  <a:schemeClr val="bg2"/>
                </a:solidFill>
                <a:effectLst/>
              </a:rPr>
              <a:t> do </a:t>
            </a:r>
            <a:r>
              <a:rPr lang="en-US" sz="3600" b="1" dirty="0" err="1">
                <a:solidFill>
                  <a:schemeClr val="bg2"/>
                </a:solidFill>
                <a:effectLst/>
              </a:rPr>
              <a:t>Aplicativo</a:t>
            </a:r>
            <a:r>
              <a:rPr lang="en-US" sz="3600" b="1" dirty="0">
                <a:solidFill>
                  <a:schemeClr val="bg2"/>
                </a:solidFill>
                <a:effectLst/>
              </a:rPr>
              <a:t> </a:t>
            </a:r>
            <a:r>
              <a:rPr lang="en-US" sz="3600" b="1" dirty="0" err="1">
                <a:solidFill>
                  <a:schemeClr val="bg2"/>
                </a:solidFill>
                <a:effectLst/>
              </a:rPr>
              <a:t>Desenvolvido</a:t>
            </a:r>
            <a:endParaRPr lang="en-US" sz="3600" b="1" dirty="0">
              <a:solidFill>
                <a:schemeClr val="bg2"/>
              </a:solidFill>
            </a:endParaRPr>
          </a:p>
        </p:txBody>
      </p:sp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4F48B0-ABDF-BCFC-F761-E2241D57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A4C24F-6A2D-47EC-B2ED-0889A7545CD2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7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2F498-7E1C-4DAA-3C8D-1717F6827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2"/>
                </a:solidFill>
              </a:rPr>
              <a:t>Metodologia para Simulação para Avaliação do Aplicativo</a:t>
            </a:r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0D52042C-8A15-4491-3E65-8A2AEB0E69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0330093"/>
              </p:ext>
            </p:extLst>
          </p:nvPr>
        </p:nvGraphicFramePr>
        <p:xfrm>
          <a:off x="141513" y="1690688"/>
          <a:ext cx="11908973" cy="4749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EFCE52-BA9C-4E01-BF49-CD60D76D0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930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BC02E49-71BF-4F69-A352-CC628F445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9BC02E49-71BF-4F69-A352-CC628F4458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9BC02E49-71BF-4F69-A352-CC628F445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9BC02E49-71BF-4F69-A352-CC628F445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A821430-77E0-489D-9C02-DD084FAB03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9A821430-77E0-489D-9C02-DD084FAB03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9A821430-77E0-489D-9C02-DD084FAB03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9A821430-77E0-489D-9C02-DD084FAB03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8023044-0B0E-42ED-9F65-BEEA1CA10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E8023044-0B0E-42ED-9F65-BEEA1CA10C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graphicEl>
                                              <a:dgm id="{E8023044-0B0E-42ED-9F65-BEEA1CA10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graphicEl>
                                              <a:dgm id="{E8023044-0B0E-42ED-9F65-BEEA1CA10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C800585-CDFA-440B-BA59-2F9D8CF1EF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graphicEl>
                                              <a:dgm id="{7C800585-CDFA-440B-BA59-2F9D8CF1EF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graphicEl>
                                              <a:dgm id="{7C800585-CDFA-440B-BA59-2F9D8CF1EF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graphicEl>
                                              <a:dgm id="{7C800585-CDFA-440B-BA59-2F9D8CF1EF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9C2870C-532A-4ED1-ABC7-5FB61AE9E4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graphicEl>
                                              <a:dgm id="{D9C2870C-532A-4ED1-ABC7-5FB61AE9E4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graphicEl>
                                              <a:dgm id="{D9C2870C-532A-4ED1-ABC7-5FB61AE9E4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graphicEl>
                                              <a:dgm id="{D9C2870C-532A-4ED1-ABC7-5FB61AE9E4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272C67-ABBF-4FEC-B709-1588B5C81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graphicEl>
                                              <a:dgm id="{69272C67-ABBF-4FEC-B709-1588B5C811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graphicEl>
                                              <a:dgm id="{69272C67-ABBF-4FEC-B709-1588B5C81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graphicEl>
                                              <a:dgm id="{69272C67-ABBF-4FEC-B709-1588B5C81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DB556C8-B557-4B10-A380-2E489EB60C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>
                                            <p:graphicEl>
                                              <a:dgm id="{0DB556C8-B557-4B10-A380-2E489EB60C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graphicEl>
                                              <a:dgm id="{0DB556C8-B557-4B10-A380-2E489EB60C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0DB556C8-B557-4B10-A380-2E489EB60C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28C2C7B-F927-4081-8B30-7BF73720C7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graphicEl>
                                              <a:dgm id="{C28C2C7B-F927-4081-8B30-7BF73720C7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graphicEl>
                                              <a:dgm id="{C28C2C7B-F927-4081-8B30-7BF73720C7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graphicEl>
                                              <a:dgm id="{C28C2C7B-F927-4081-8B30-7BF73720C7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E547F3-EB4F-4B6E-85B8-57CC1DAC87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>
                                            <p:graphicEl>
                                              <a:dgm id="{D2E547F3-EB4F-4B6E-85B8-57CC1DAC87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graphicEl>
                                              <a:dgm id="{D2E547F3-EB4F-4B6E-85B8-57CC1DAC87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graphicEl>
                                              <a:dgm id="{D2E547F3-EB4F-4B6E-85B8-57CC1DAC87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781E49F-9018-4998-896E-15BCD7DCC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">
                                            <p:graphicEl>
                                              <a:dgm id="{0781E49F-9018-4998-896E-15BCD7DCC7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graphicEl>
                                              <a:dgm id="{0781E49F-9018-4998-896E-15BCD7DCC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graphicEl>
                                              <a:dgm id="{0781E49F-9018-4998-896E-15BCD7DCC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2D1BE69-743E-47D5-BCA9-D6CC96F674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graphicEl>
                                              <a:dgm id="{82D1BE69-743E-47D5-BCA9-D6CC96F674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graphicEl>
                                              <a:dgm id="{82D1BE69-743E-47D5-BCA9-D6CC96F674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graphicEl>
                                              <a:dgm id="{82D1BE69-743E-47D5-BCA9-D6CC96F674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DC8E05-D1C8-4A56-B243-A47505C03B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">
                                            <p:graphicEl>
                                              <a:dgm id="{9DDC8E05-D1C8-4A56-B243-A47505C03B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graphicEl>
                                              <a:dgm id="{9DDC8E05-D1C8-4A56-B243-A47505C03B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>
                                            <p:graphicEl>
                                              <a:dgm id="{9DDC8E05-D1C8-4A56-B243-A47505C03B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4769A64-0079-4083-BBFD-38680487F0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>
                                            <p:graphicEl>
                                              <a:dgm id="{64769A64-0079-4083-BBFD-38680487F0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>
                                            <p:graphicEl>
                                              <a:dgm id="{64769A64-0079-4083-BBFD-38680487F0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>
                                            <p:graphicEl>
                                              <a:dgm id="{64769A64-0079-4083-BBFD-38680487F0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999A192-BC5A-4175-AF9D-75E4A4A32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">
                                            <p:graphicEl>
                                              <a:dgm id="{B999A192-BC5A-4175-AF9D-75E4A4A325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>
                                            <p:graphicEl>
                                              <a:dgm id="{B999A192-BC5A-4175-AF9D-75E4A4A32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>
                                            <p:graphicEl>
                                              <a:dgm id="{B999A192-BC5A-4175-AF9D-75E4A4A32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980C3DB-80F9-4656-926A-798D12135D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">
                                            <p:graphicEl>
                                              <a:dgm id="{5980C3DB-80F9-4656-926A-798D12135D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>
                                            <p:graphicEl>
                                              <a:dgm id="{5980C3DB-80F9-4656-926A-798D12135D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>
                                            <p:graphicEl>
                                              <a:dgm id="{5980C3DB-80F9-4656-926A-798D12135D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0940AF0-AFC7-42BF-B3F4-A7947A14D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">
                                            <p:graphicEl>
                                              <a:dgm id="{70940AF0-AFC7-42BF-B3F4-A7947A14DC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>
                                            <p:graphicEl>
                                              <a:dgm id="{70940AF0-AFC7-42BF-B3F4-A7947A14D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">
                                            <p:graphicEl>
                                              <a:dgm id="{70940AF0-AFC7-42BF-B3F4-A7947A14D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A29480-3536-46A4-AE8E-D5C145FA90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">
                                            <p:graphicEl>
                                              <a:dgm id="{6DA29480-3536-46A4-AE8E-D5C145FA90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">
                                            <p:graphicEl>
                                              <a:dgm id="{6DA29480-3536-46A4-AE8E-D5C145FA90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">
                                            <p:graphicEl>
                                              <a:dgm id="{6DA29480-3536-46A4-AE8E-D5C145FA90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AC34D29-9556-4F87-A31A-C10E15AF63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">
                                            <p:graphicEl>
                                              <a:dgm id="{DAC34D29-9556-4F87-A31A-C10E15AF63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">
                                            <p:graphicEl>
                                              <a:dgm id="{DAC34D29-9556-4F87-A31A-C10E15AF63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">
                                            <p:graphicEl>
                                              <a:dgm id="{DAC34D29-9556-4F87-A31A-C10E15AF63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EFC58-300B-D476-179A-DAEF7D94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597" y="-29890"/>
            <a:ext cx="9264806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</a:rPr>
              <a:t>Motor de 60HP e 1800RPM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64B627-1ECC-1099-8843-A49942651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28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B666D91-0DE4-E643-6AC4-31CAD0C52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48" y="3898215"/>
            <a:ext cx="4214274" cy="239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14EAB82-3E4B-D976-C1C2-83327629E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1" y="1010442"/>
            <a:ext cx="4211801" cy="241855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9C5246CD-499A-D75F-72D8-0CD26D264954}"/>
              </a:ext>
            </a:extLst>
          </p:cNvPr>
          <p:cNvSpPr txBox="1">
            <a:spLocks/>
          </p:cNvSpPr>
          <p:nvPr/>
        </p:nvSpPr>
        <p:spPr>
          <a:xfrm>
            <a:off x="493406" y="3428999"/>
            <a:ext cx="3816690" cy="3859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400" dirty="0">
                <a:solidFill>
                  <a:schemeClr val="bg2"/>
                </a:solidFill>
              </a:rPr>
              <a:t>Curva de Conjugado do motor de 60 HP e 1800 RPM, obtido pelo aplicativo</a:t>
            </a:r>
            <a:endParaRPr lang="pt-BR" sz="2000" dirty="0">
              <a:solidFill>
                <a:schemeClr val="bg2"/>
              </a:solidFill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224652-F7BC-8432-09EE-E8CD38E13DCE}"/>
              </a:ext>
            </a:extLst>
          </p:cNvPr>
          <p:cNvSpPr txBox="1">
            <a:spLocks/>
          </p:cNvSpPr>
          <p:nvPr/>
        </p:nvSpPr>
        <p:spPr>
          <a:xfrm>
            <a:off x="647275" y="6314771"/>
            <a:ext cx="3662821" cy="4482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400" dirty="0">
                <a:solidFill>
                  <a:schemeClr val="bg2"/>
                </a:solidFill>
              </a:rPr>
              <a:t>Curva da Corrente do motor de 60 HP e 1800 RPM, obtido pelo aplicativo</a:t>
            </a:r>
            <a:endParaRPr lang="pt-BR" sz="2000" dirty="0">
              <a:solidFill>
                <a:schemeClr val="bg2"/>
              </a:solidFill>
            </a:endParaRPr>
          </a:p>
        </p:txBody>
      </p:sp>
      <p:graphicFrame>
        <p:nvGraphicFramePr>
          <p:cNvPr id="16" name="Espaço Reservado para Conteúdo 10">
            <a:extLst>
              <a:ext uri="{FF2B5EF4-FFF2-40B4-BE49-F238E27FC236}">
                <a16:creationId xmlns:a16="http://schemas.microsoft.com/office/drawing/2014/main" id="{EA339496-EEF4-641D-C186-5E130A18CF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0725797"/>
              </p:ext>
            </p:extLst>
          </p:nvPr>
        </p:nvGraphicFramePr>
        <p:xfrm>
          <a:off x="5125844" y="1823128"/>
          <a:ext cx="5947315" cy="9665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9463">
                  <a:extLst>
                    <a:ext uri="{9D8B030D-6E8A-4147-A177-3AD203B41FA5}">
                      <a16:colId xmlns:a16="http://schemas.microsoft.com/office/drawing/2014/main" val="2026681109"/>
                    </a:ext>
                  </a:extLst>
                </a:gridCol>
                <a:gridCol w="1189463">
                  <a:extLst>
                    <a:ext uri="{9D8B030D-6E8A-4147-A177-3AD203B41FA5}">
                      <a16:colId xmlns:a16="http://schemas.microsoft.com/office/drawing/2014/main" val="3455102496"/>
                    </a:ext>
                  </a:extLst>
                </a:gridCol>
                <a:gridCol w="1189463">
                  <a:extLst>
                    <a:ext uri="{9D8B030D-6E8A-4147-A177-3AD203B41FA5}">
                      <a16:colId xmlns:a16="http://schemas.microsoft.com/office/drawing/2014/main" val="1464335192"/>
                    </a:ext>
                  </a:extLst>
                </a:gridCol>
                <a:gridCol w="1189463">
                  <a:extLst>
                    <a:ext uri="{9D8B030D-6E8A-4147-A177-3AD203B41FA5}">
                      <a16:colId xmlns:a16="http://schemas.microsoft.com/office/drawing/2014/main" val="938953728"/>
                    </a:ext>
                  </a:extLst>
                </a:gridCol>
                <a:gridCol w="1189463">
                  <a:extLst>
                    <a:ext uri="{9D8B030D-6E8A-4147-A177-3AD203B41FA5}">
                      <a16:colId xmlns:a16="http://schemas.microsoft.com/office/drawing/2014/main" val="1876831622"/>
                    </a:ext>
                  </a:extLst>
                </a:gridCol>
              </a:tblGrid>
              <a:tr h="258884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Velocidade (RPM)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Escorregamento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Corrente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261531"/>
                  </a:ext>
                </a:extLst>
              </a:tr>
              <a:tr h="18990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Simulada (A)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Catálogo</a:t>
                      </a:r>
                      <a:r>
                        <a:rPr lang="pt-BR" sz="1100" kern="100" dirty="0">
                          <a:effectLst/>
                        </a:rPr>
                        <a:t> </a:t>
                      </a:r>
                      <a:r>
                        <a:rPr lang="pt-BR" sz="1100" kern="0" dirty="0">
                          <a:effectLst/>
                        </a:rPr>
                        <a:t>(A)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Erro Absoluto (%)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4792503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chemeClr val="bg2"/>
                          </a:solidFill>
                          <a:effectLst/>
                        </a:rPr>
                        <a:t>0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1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492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548,25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</a:rPr>
                        <a:t>11,43%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1063199"/>
                  </a:ext>
                </a:extLst>
              </a:tr>
              <a:tr h="2588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1780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0,0111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73,1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73,1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</a:rPr>
                        <a:t>0%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7150554"/>
                  </a:ext>
                </a:extLst>
              </a:tr>
            </a:tbl>
          </a:graphicData>
        </a:graphic>
      </p:graphicFrame>
      <p:sp>
        <p:nvSpPr>
          <p:cNvPr id="17" name="Rectangle 2">
            <a:extLst>
              <a:ext uri="{FF2B5EF4-FFF2-40B4-BE49-F238E27FC236}">
                <a16:creationId xmlns:a16="http://schemas.microsoft.com/office/drawing/2014/main" id="{910DF5EE-BD1C-E5DD-74E1-1671B4EEC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7359" y="1308122"/>
            <a:ext cx="610580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Quadro comparativo entre os valores das correntes declarados em</a:t>
            </a:r>
            <a:r>
              <a:rPr kumimoji="0" lang="pt-BR" altLang="pt-BR" sz="12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pt-BR" altLang="pt-BR" sz="10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cat</a:t>
            </a:r>
            <a:r>
              <a:rPr kumimoji="0" lang="pt-BR" altLang="pt-BR" sz="10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</a:t>
            </a:r>
            <a:r>
              <a:rPr kumimoji="0" lang="pt-BR" altLang="pt-BR" sz="10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logo e encontrado pelo aplicativo para o motor de 60 HP e 1800 RPM.</a:t>
            </a:r>
            <a:endParaRPr kumimoji="0" lang="pt-BR" altLang="pt-BR" sz="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A23697B8-3C00-15D3-4E6F-B3E8A6806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926802"/>
              </p:ext>
            </p:extLst>
          </p:nvPr>
        </p:nvGraphicFramePr>
        <p:xfrm>
          <a:off x="5125844" y="3555074"/>
          <a:ext cx="5947315" cy="809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9463">
                  <a:extLst>
                    <a:ext uri="{9D8B030D-6E8A-4147-A177-3AD203B41FA5}">
                      <a16:colId xmlns:a16="http://schemas.microsoft.com/office/drawing/2014/main" val="18373159"/>
                    </a:ext>
                  </a:extLst>
                </a:gridCol>
                <a:gridCol w="1189463">
                  <a:extLst>
                    <a:ext uri="{9D8B030D-6E8A-4147-A177-3AD203B41FA5}">
                      <a16:colId xmlns:a16="http://schemas.microsoft.com/office/drawing/2014/main" val="393425229"/>
                    </a:ext>
                  </a:extLst>
                </a:gridCol>
                <a:gridCol w="1189463">
                  <a:extLst>
                    <a:ext uri="{9D8B030D-6E8A-4147-A177-3AD203B41FA5}">
                      <a16:colId xmlns:a16="http://schemas.microsoft.com/office/drawing/2014/main" val="496989125"/>
                    </a:ext>
                  </a:extLst>
                </a:gridCol>
                <a:gridCol w="1189463">
                  <a:extLst>
                    <a:ext uri="{9D8B030D-6E8A-4147-A177-3AD203B41FA5}">
                      <a16:colId xmlns:a16="http://schemas.microsoft.com/office/drawing/2014/main" val="433311593"/>
                    </a:ext>
                  </a:extLst>
                </a:gridCol>
                <a:gridCol w="1189463">
                  <a:extLst>
                    <a:ext uri="{9D8B030D-6E8A-4147-A177-3AD203B41FA5}">
                      <a16:colId xmlns:a16="http://schemas.microsoft.com/office/drawing/2014/main" val="1979472658"/>
                    </a:ext>
                  </a:extLst>
                </a:gridCol>
              </a:tblGrid>
              <a:tr h="20246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solidFill>
                            <a:schemeClr val="bg2"/>
                          </a:solidFill>
                          <a:effectLst/>
                        </a:rPr>
                        <a:t>Velocidade (RPM)</a:t>
                      </a:r>
                      <a:endParaRPr lang="pt-BR" sz="1100" kern="1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Escorregamento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Conjugado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107407"/>
                  </a:ext>
                </a:extLst>
              </a:tr>
              <a:tr h="2024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Simulado (Nm)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Catálogo (Nm)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Erro Absoluto (%)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0008553"/>
                  </a:ext>
                </a:extLst>
              </a:tr>
              <a:tr h="2024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chemeClr val="bg2"/>
                          </a:solidFill>
                          <a:effectLst/>
                        </a:rPr>
                        <a:t>0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1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652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653,4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0,21%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1330996"/>
                  </a:ext>
                </a:extLst>
              </a:tr>
              <a:tr h="2024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1780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0,0111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242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242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</a:rPr>
                        <a:t>0,00%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2115223"/>
                  </a:ext>
                </a:extLst>
              </a:tr>
            </a:tbl>
          </a:graphicData>
        </a:graphic>
      </p:graphicFrame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A96B56F3-50E1-18AD-D32B-979EF010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887447"/>
              </p:ext>
            </p:extLst>
          </p:nvPr>
        </p:nvGraphicFramePr>
        <p:xfrm>
          <a:off x="6181391" y="5068884"/>
          <a:ext cx="3662820" cy="870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0940">
                  <a:extLst>
                    <a:ext uri="{9D8B030D-6E8A-4147-A177-3AD203B41FA5}">
                      <a16:colId xmlns:a16="http://schemas.microsoft.com/office/drawing/2014/main" val="3310895043"/>
                    </a:ext>
                  </a:extLst>
                </a:gridCol>
                <a:gridCol w="1220940">
                  <a:extLst>
                    <a:ext uri="{9D8B030D-6E8A-4147-A177-3AD203B41FA5}">
                      <a16:colId xmlns:a16="http://schemas.microsoft.com/office/drawing/2014/main" val="123926513"/>
                    </a:ext>
                  </a:extLst>
                </a:gridCol>
                <a:gridCol w="1220940">
                  <a:extLst>
                    <a:ext uri="{9D8B030D-6E8A-4147-A177-3AD203B41FA5}">
                      <a16:colId xmlns:a16="http://schemas.microsoft.com/office/drawing/2014/main" val="2427173049"/>
                    </a:ext>
                  </a:extLst>
                </a:gridCol>
              </a:tblGrid>
              <a:tr h="29031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Conjugado Máximo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310576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Simulado (</a:t>
                      </a:r>
                      <a:r>
                        <a:rPr lang="pt-BR" sz="1100" kern="0" dirty="0" err="1">
                          <a:solidFill>
                            <a:schemeClr val="bg2"/>
                          </a:solidFill>
                          <a:effectLst/>
                        </a:rPr>
                        <a:t>Nm</a:t>
                      </a: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Catálogo (Nm)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Erro Absoluto (%)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322221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chemeClr val="bg2"/>
                          </a:solidFill>
                          <a:effectLst/>
                        </a:rPr>
                        <a:t>866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726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</a:rPr>
                        <a:t>16,17%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5863973"/>
                  </a:ext>
                </a:extLst>
              </a:tr>
            </a:tbl>
          </a:graphicData>
        </a:graphic>
      </p:graphicFrame>
      <p:sp>
        <p:nvSpPr>
          <p:cNvPr id="20" name="Rectangle 2">
            <a:extLst>
              <a:ext uri="{FF2B5EF4-FFF2-40B4-BE49-F238E27FC236}">
                <a16:creationId xmlns:a16="http://schemas.microsoft.com/office/drawing/2014/main" id="{3C28A469-5E12-7F5B-9293-6556A9AD8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7359" y="3118720"/>
            <a:ext cx="60908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Quadro comparativo entre os valores de torque declarados em catálogo e encontrado pelo aplicativo para o motor de 60 HP e 1800 RPM.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A71479E0-1397-8F8F-2BD1-A5D42E4D3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5825" y="4632515"/>
            <a:ext cx="60993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Quadro comparativo entre o valor de torque máximo declarado em catálogo e encontrado pelo aplicativo para o motor de 60 HP e 1800 RPM.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Imagem 21" descr="Gráfico, Gráfico de linhas&#10;&#10;Descrição gerada automaticamente">
            <a:extLst>
              <a:ext uri="{FF2B5EF4-FFF2-40B4-BE49-F238E27FC236}">
                <a16:creationId xmlns:a16="http://schemas.microsoft.com/office/drawing/2014/main" id="{D5B3FE32-8E68-CC13-C574-0B3EABA06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5" t="5295" r="1219" b="1220"/>
          <a:stretch/>
        </p:blipFill>
        <p:spPr bwMode="auto">
          <a:xfrm>
            <a:off x="5365146" y="1010442"/>
            <a:ext cx="5800094" cy="5345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9DDC4AE2-9787-DFC6-6C73-3771A5580FD0}"/>
              </a:ext>
            </a:extLst>
          </p:cNvPr>
          <p:cNvSpPr txBox="1">
            <a:spLocks/>
          </p:cNvSpPr>
          <p:nvPr/>
        </p:nvSpPr>
        <p:spPr>
          <a:xfrm>
            <a:off x="6021329" y="6368799"/>
            <a:ext cx="4487727" cy="580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400" dirty="0">
                <a:solidFill>
                  <a:schemeClr val="bg2"/>
                </a:solidFill>
              </a:rPr>
              <a:t>Curva de Conjugado e Corrente do motor de 60 HP e 1800 RPM</a:t>
            </a:r>
            <a:endParaRPr lang="pt-BR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8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/>
      <p:bldP spid="20" grpId="0"/>
      <p:bldP spid="21" grpId="0"/>
      <p:bldP spid="23" grpId="0"/>
      <p:bldP spid="2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D20AD-4837-A527-CE28-043DF4215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3A95E-8202-96CC-3556-5AB0DDD1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45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2"/>
                </a:solidFill>
              </a:rPr>
              <a:t>Motor de 75HP e 1800RPM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7875D9B-E368-CA05-1845-FDB719FD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29</a:t>
            </a:fld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6F8A776-99D5-D022-A98C-3E24D0A05674}"/>
              </a:ext>
            </a:extLst>
          </p:cNvPr>
          <p:cNvSpPr txBox="1">
            <a:spLocks/>
          </p:cNvSpPr>
          <p:nvPr/>
        </p:nvSpPr>
        <p:spPr>
          <a:xfrm>
            <a:off x="314697" y="3429000"/>
            <a:ext cx="4469232" cy="580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400" dirty="0">
                <a:solidFill>
                  <a:schemeClr val="bg2"/>
                </a:solidFill>
              </a:rPr>
              <a:t>Curva de Conjugado do motor de 75 HP e 1800 RPM, obtido pelo aplicativo</a:t>
            </a:r>
            <a:endParaRPr lang="pt-BR" sz="2000" dirty="0">
              <a:solidFill>
                <a:schemeClr val="bg2"/>
              </a:solidFill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B55ACA3A-01A4-5ADA-FBE9-CD37071839C2}"/>
              </a:ext>
            </a:extLst>
          </p:cNvPr>
          <p:cNvSpPr txBox="1">
            <a:spLocks/>
          </p:cNvSpPr>
          <p:nvPr/>
        </p:nvSpPr>
        <p:spPr>
          <a:xfrm>
            <a:off x="314698" y="6335488"/>
            <a:ext cx="4363545" cy="580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400" dirty="0">
                <a:solidFill>
                  <a:schemeClr val="bg2"/>
                </a:solidFill>
              </a:rPr>
              <a:t>Curva da Corrente do motor de 75 HP e 1800 RPM, obtido pelo aplicativo</a:t>
            </a:r>
            <a:endParaRPr lang="pt-BR" sz="2000" dirty="0">
              <a:solidFill>
                <a:schemeClr val="bg2"/>
              </a:solidFill>
            </a:endParaRPr>
          </a:p>
        </p:txBody>
      </p:sp>
      <p:pic>
        <p:nvPicPr>
          <p:cNvPr id="10" name="Imagem 9" descr="Gráfico&#10;&#10;Descrição gerada automaticamente com confiança média">
            <a:extLst>
              <a:ext uri="{FF2B5EF4-FFF2-40B4-BE49-F238E27FC236}">
                <a16:creationId xmlns:a16="http://schemas.microsoft.com/office/drawing/2014/main" id="{2F9E812C-6AE0-2550-F87D-02BBF155D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83" y="3934894"/>
            <a:ext cx="4257860" cy="242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EA7A714-D01B-0DB8-8B71-FF6453F80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83" y="1007833"/>
            <a:ext cx="4257860" cy="24211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8F7D3AAB-63FC-DF1F-08F3-E0DB69675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063" y="1252250"/>
            <a:ext cx="592550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Quadro comparativo entre os valores das correntes declarados em</a:t>
            </a:r>
            <a:r>
              <a:rPr kumimoji="0" lang="pt-BR" altLang="pt-BR" sz="12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pt-BR" altLang="pt-BR" sz="10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cat</a:t>
            </a:r>
            <a:r>
              <a:rPr kumimoji="0" lang="pt-BR" altLang="pt-BR" sz="10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</a:t>
            </a:r>
            <a:r>
              <a:rPr kumimoji="0" lang="pt-BR" altLang="pt-BR" sz="10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logo e encontrado pelo aplicativo para o motor de 75 HP e 1800 RPM.</a:t>
            </a:r>
            <a:endParaRPr kumimoji="0" lang="pt-BR" altLang="pt-BR" sz="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9427E866-BC06-1E54-CD27-3FCA50BBC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064" y="2903252"/>
            <a:ext cx="5925501" cy="41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Quadro comparativo entre os valores de torque declarados em catálogo e encontrado pelo aplicativo para o motor de 75 HP e 1800 RPM.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E1B91B0-5CBD-DFD2-98C8-0C386067E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361" y="4632814"/>
            <a:ext cx="66804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Quadro comparativo entre o valor de torque máximo declarado em catálogo e encontrado pelo aplicativo para o motor de 75 HP e 1800 RPM.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DBB9A303-7162-665C-507C-D55612566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401562"/>
              </p:ext>
            </p:extLst>
          </p:nvPr>
        </p:nvGraphicFramePr>
        <p:xfrm>
          <a:off x="5609065" y="1677202"/>
          <a:ext cx="5925500" cy="10701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5100">
                  <a:extLst>
                    <a:ext uri="{9D8B030D-6E8A-4147-A177-3AD203B41FA5}">
                      <a16:colId xmlns:a16="http://schemas.microsoft.com/office/drawing/2014/main" val="4280445671"/>
                    </a:ext>
                  </a:extLst>
                </a:gridCol>
                <a:gridCol w="1185100">
                  <a:extLst>
                    <a:ext uri="{9D8B030D-6E8A-4147-A177-3AD203B41FA5}">
                      <a16:colId xmlns:a16="http://schemas.microsoft.com/office/drawing/2014/main" val="562540660"/>
                    </a:ext>
                  </a:extLst>
                </a:gridCol>
                <a:gridCol w="1185100">
                  <a:extLst>
                    <a:ext uri="{9D8B030D-6E8A-4147-A177-3AD203B41FA5}">
                      <a16:colId xmlns:a16="http://schemas.microsoft.com/office/drawing/2014/main" val="3689650543"/>
                    </a:ext>
                  </a:extLst>
                </a:gridCol>
                <a:gridCol w="1185100">
                  <a:extLst>
                    <a:ext uri="{9D8B030D-6E8A-4147-A177-3AD203B41FA5}">
                      <a16:colId xmlns:a16="http://schemas.microsoft.com/office/drawing/2014/main" val="3972602516"/>
                    </a:ext>
                  </a:extLst>
                </a:gridCol>
                <a:gridCol w="1185100">
                  <a:extLst>
                    <a:ext uri="{9D8B030D-6E8A-4147-A177-3AD203B41FA5}">
                      <a16:colId xmlns:a16="http://schemas.microsoft.com/office/drawing/2014/main" val="344872908"/>
                    </a:ext>
                  </a:extLst>
                </a:gridCol>
              </a:tblGrid>
              <a:tr h="239316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Velocidade (RPM)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Escorregamento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Corrente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916269"/>
                  </a:ext>
                </a:extLst>
              </a:tr>
              <a:tr h="23931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Simulada </a:t>
                      </a:r>
                      <a:r>
                        <a:rPr lang="pt-BR" sz="1100" kern="100" dirty="0">
                          <a:effectLst/>
                        </a:rPr>
                        <a:t> </a:t>
                      </a:r>
                      <a:r>
                        <a:rPr lang="pt-BR" sz="1100" kern="0" dirty="0">
                          <a:effectLst/>
                        </a:rPr>
                        <a:t>(A)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Catálogo</a:t>
                      </a:r>
                      <a:r>
                        <a:rPr lang="pt-BR" sz="1100" kern="100" dirty="0">
                          <a:effectLst/>
                        </a:rPr>
                        <a:t> </a:t>
                      </a:r>
                      <a:r>
                        <a:rPr lang="pt-BR" sz="1100" kern="0" dirty="0">
                          <a:effectLst/>
                        </a:rPr>
                        <a:t>(A)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Erro Absoluto </a:t>
                      </a:r>
                      <a:r>
                        <a:rPr lang="pt-BR" sz="1100" kern="100" dirty="0">
                          <a:effectLst/>
                        </a:rPr>
                        <a:t> </a:t>
                      </a:r>
                      <a:r>
                        <a:rPr lang="pt-BR" sz="1100" kern="0" dirty="0">
                          <a:effectLst/>
                        </a:rPr>
                        <a:t>(%)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6828517"/>
                  </a:ext>
                </a:extLst>
              </a:tr>
              <a:tr h="2393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chemeClr val="bg2"/>
                          </a:solidFill>
                          <a:effectLst/>
                        </a:rPr>
                        <a:t>0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1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</a:rPr>
                        <a:t>608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657,73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8,18%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4297504"/>
                  </a:ext>
                </a:extLst>
              </a:tr>
              <a:tr h="2393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1780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0,0111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</a:rPr>
                        <a:t>90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90,1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</a:rPr>
                        <a:t>0,11%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8764041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6C32D5E6-45A1-1A6A-A604-AA7DFDACD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906248"/>
              </p:ext>
            </p:extLst>
          </p:nvPr>
        </p:nvGraphicFramePr>
        <p:xfrm>
          <a:off x="5609065" y="3314314"/>
          <a:ext cx="5925500" cy="956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5100">
                  <a:extLst>
                    <a:ext uri="{9D8B030D-6E8A-4147-A177-3AD203B41FA5}">
                      <a16:colId xmlns:a16="http://schemas.microsoft.com/office/drawing/2014/main" val="2033113427"/>
                    </a:ext>
                  </a:extLst>
                </a:gridCol>
                <a:gridCol w="1185100">
                  <a:extLst>
                    <a:ext uri="{9D8B030D-6E8A-4147-A177-3AD203B41FA5}">
                      <a16:colId xmlns:a16="http://schemas.microsoft.com/office/drawing/2014/main" val="2917454827"/>
                    </a:ext>
                  </a:extLst>
                </a:gridCol>
                <a:gridCol w="1185100">
                  <a:extLst>
                    <a:ext uri="{9D8B030D-6E8A-4147-A177-3AD203B41FA5}">
                      <a16:colId xmlns:a16="http://schemas.microsoft.com/office/drawing/2014/main" val="1934012643"/>
                    </a:ext>
                  </a:extLst>
                </a:gridCol>
                <a:gridCol w="1185100">
                  <a:extLst>
                    <a:ext uri="{9D8B030D-6E8A-4147-A177-3AD203B41FA5}">
                      <a16:colId xmlns:a16="http://schemas.microsoft.com/office/drawing/2014/main" val="2372694113"/>
                    </a:ext>
                  </a:extLst>
                </a:gridCol>
                <a:gridCol w="1185100">
                  <a:extLst>
                    <a:ext uri="{9D8B030D-6E8A-4147-A177-3AD203B41FA5}">
                      <a16:colId xmlns:a16="http://schemas.microsoft.com/office/drawing/2014/main" val="2130372168"/>
                    </a:ext>
                  </a:extLst>
                </a:gridCol>
              </a:tblGrid>
              <a:tr h="239138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Velocidade (RPM)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Escorregamento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Conjugado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631770"/>
                  </a:ext>
                </a:extLst>
              </a:tr>
              <a:tr h="23913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Simulado </a:t>
                      </a:r>
                      <a:r>
                        <a:rPr lang="pt-BR" sz="1100" kern="100" dirty="0">
                          <a:effectLst/>
                        </a:rPr>
                        <a:t> </a:t>
                      </a:r>
                      <a:r>
                        <a:rPr lang="pt-BR" sz="1100" kern="0" dirty="0">
                          <a:effectLst/>
                        </a:rPr>
                        <a:t>(</a:t>
                      </a:r>
                      <a:r>
                        <a:rPr lang="pt-BR" sz="1100" kern="0" dirty="0" err="1">
                          <a:effectLst/>
                        </a:rPr>
                        <a:t>Nm</a:t>
                      </a:r>
                      <a:r>
                        <a:rPr lang="pt-BR" sz="1100" kern="0" dirty="0">
                          <a:effectLst/>
                        </a:rPr>
                        <a:t>)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Catálogo</a:t>
                      </a:r>
                      <a:r>
                        <a:rPr lang="pt-BR" sz="1100" kern="100" dirty="0">
                          <a:effectLst/>
                        </a:rPr>
                        <a:t> </a:t>
                      </a:r>
                      <a:r>
                        <a:rPr lang="pt-BR" sz="1100" kern="0" dirty="0">
                          <a:effectLst/>
                        </a:rPr>
                        <a:t>(</a:t>
                      </a:r>
                      <a:r>
                        <a:rPr lang="pt-BR" sz="1100" kern="0" dirty="0" err="1">
                          <a:effectLst/>
                        </a:rPr>
                        <a:t>Nm</a:t>
                      </a:r>
                      <a:r>
                        <a:rPr lang="pt-BR" sz="1100" kern="0" dirty="0">
                          <a:effectLst/>
                        </a:rPr>
                        <a:t>)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Erro Absoluto (%)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864227"/>
                  </a:ext>
                </a:extLst>
              </a:tr>
              <a:tr h="2391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chemeClr val="bg2"/>
                          </a:solidFill>
                          <a:effectLst/>
                        </a:rPr>
                        <a:t>0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1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796,58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796,5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0,01%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0996625"/>
                  </a:ext>
                </a:extLst>
              </a:tr>
              <a:tr h="2391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1780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0,0111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</a:rPr>
                        <a:t>295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</a:rPr>
                        <a:t>295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</a:rPr>
                        <a:t>0,00%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6948341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1E842066-46F9-C19A-AD89-E0BDDBD5C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70934"/>
              </p:ext>
            </p:extLst>
          </p:nvPr>
        </p:nvGraphicFramePr>
        <p:xfrm>
          <a:off x="6820203" y="5098153"/>
          <a:ext cx="3503220" cy="9824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7740">
                  <a:extLst>
                    <a:ext uri="{9D8B030D-6E8A-4147-A177-3AD203B41FA5}">
                      <a16:colId xmlns:a16="http://schemas.microsoft.com/office/drawing/2014/main" val="4246623929"/>
                    </a:ext>
                  </a:extLst>
                </a:gridCol>
                <a:gridCol w="1167740">
                  <a:extLst>
                    <a:ext uri="{9D8B030D-6E8A-4147-A177-3AD203B41FA5}">
                      <a16:colId xmlns:a16="http://schemas.microsoft.com/office/drawing/2014/main" val="2900614857"/>
                    </a:ext>
                  </a:extLst>
                </a:gridCol>
                <a:gridCol w="1167740">
                  <a:extLst>
                    <a:ext uri="{9D8B030D-6E8A-4147-A177-3AD203B41FA5}">
                      <a16:colId xmlns:a16="http://schemas.microsoft.com/office/drawing/2014/main" val="1788306326"/>
                    </a:ext>
                  </a:extLst>
                </a:gridCol>
              </a:tblGrid>
              <a:tr h="315096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Conjugado Máximo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614723"/>
                  </a:ext>
                </a:extLst>
              </a:tr>
              <a:tr h="3150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Simulado (</a:t>
                      </a:r>
                      <a:r>
                        <a:rPr lang="pt-BR" sz="1100" kern="0" dirty="0" err="1">
                          <a:solidFill>
                            <a:schemeClr val="bg2"/>
                          </a:solidFill>
                          <a:effectLst/>
                        </a:rPr>
                        <a:t>Nm</a:t>
                      </a: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Catálogo (Nm)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Erro Absoluto (%)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3817702"/>
                  </a:ext>
                </a:extLst>
              </a:tr>
              <a:tr h="3150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chemeClr val="bg2"/>
                          </a:solidFill>
                          <a:effectLst/>
                        </a:rPr>
                        <a:t>1056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885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</a:rPr>
                        <a:t>16,19%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8393976"/>
                  </a:ext>
                </a:extLst>
              </a:tr>
            </a:tbl>
          </a:graphicData>
        </a:graphic>
      </p:graphicFrame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F8D4867-8B27-DA0F-8931-8D7B482C09CF}"/>
              </a:ext>
            </a:extLst>
          </p:cNvPr>
          <p:cNvSpPr txBox="1">
            <a:spLocks/>
          </p:cNvSpPr>
          <p:nvPr/>
        </p:nvSpPr>
        <p:spPr>
          <a:xfrm>
            <a:off x="5855095" y="6423319"/>
            <a:ext cx="5146987" cy="655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400" dirty="0">
                <a:solidFill>
                  <a:schemeClr val="bg2"/>
                </a:solidFill>
              </a:rPr>
              <a:t>Curva de Conjugado e Corrente do motor de 75 HP e 1800 RPM</a:t>
            </a:r>
            <a:endParaRPr lang="pt-BR" sz="2000" dirty="0">
              <a:solidFill>
                <a:schemeClr val="bg2"/>
              </a:solidFill>
            </a:endParaRPr>
          </a:p>
        </p:txBody>
      </p:sp>
      <p:pic>
        <p:nvPicPr>
          <p:cNvPr id="6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9A8AB305-E448-FA58-03AD-6DD241C4E5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5" t="2212" r="1846" b="1468"/>
          <a:stretch/>
        </p:blipFill>
        <p:spPr bwMode="auto">
          <a:xfrm>
            <a:off x="5503379" y="1007833"/>
            <a:ext cx="5850421" cy="54114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660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7" grpId="0"/>
      <p:bldP spid="18" grpId="0"/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DACA88D0-288D-1275-5526-8296581B9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932" y="136525"/>
            <a:ext cx="10612136" cy="1559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4000" b="1" dirty="0">
                <a:solidFill>
                  <a:schemeClr val="bg2"/>
                </a:solidFill>
                <a:latin typeface="+mj-lt"/>
              </a:rPr>
              <a:t>Considerações Iniciais</a:t>
            </a:r>
          </a:p>
        </p:txBody>
      </p:sp>
      <p:graphicFrame>
        <p:nvGraphicFramePr>
          <p:cNvPr id="22" name="Text Box 5">
            <a:extLst>
              <a:ext uri="{FF2B5EF4-FFF2-40B4-BE49-F238E27FC236}">
                <a16:creationId xmlns:a16="http://schemas.microsoft.com/office/drawing/2014/main" id="{A412ED6B-A405-0A5D-DE3A-66ECEDC2B3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08932"/>
              </p:ext>
            </p:extLst>
          </p:nvPr>
        </p:nvGraphicFramePr>
        <p:xfrm>
          <a:off x="849569" y="1526956"/>
          <a:ext cx="10492862" cy="4734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B7EBB67-DFB5-F400-CFD5-D10CD167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7434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33AFD-B68E-44E3-3199-62C4EE580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332A7-9903-E914-BA71-7A7CEBCE4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6467"/>
            <a:ext cx="10515600" cy="1325563"/>
          </a:xfrm>
        </p:spPr>
        <p:txBody>
          <a:bodyPr/>
          <a:lstStyle/>
          <a:p>
            <a:pPr algn="ctr"/>
            <a:r>
              <a:rPr lang="pt-BR" sz="4400" b="1" dirty="0">
                <a:solidFill>
                  <a:schemeClr val="bg2"/>
                </a:solidFill>
              </a:rPr>
              <a:t>Motor de 150HP e 1200RPM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E23A32-2B0D-E3A4-B38E-78FA2869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30</a:t>
            </a:fld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2B7673D-5382-1BF4-227D-93C61DBFDFFF}"/>
              </a:ext>
            </a:extLst>
          </p:cNvPr>
          <p:cNvSpPr txBox="1">
            <a:spLocks/>
          </p:cNvSpPr>
          <p:nvPr/>
        </p:nvSpPr>
        <p:spPr>
          <a:xfrm>
            <a:off x="316525" y="3419530"/>
            <a:ext cx="4587172" cy="580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400" dirty="0">
                <a:solidFill>
                  <a:schemeClr val="bg2"/>
                </a:solidFill>
              </a:rPr>
              <a:t>Curva de Conjugado do motor de 150HP e 1200RPM, obtido pelo aplicativo</a:t>
            </a:r>
            <a:endParaRPr lang="pt-BR" sz="2000" dirty="0">
              <a:solidFill>
                <a:schemeClr val="bg2"/>
              </a:solidFill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0D45103-171D-D5AC-6A94-A3B58F07C290}"/>
              </a:ext>
            </a:extLst>
          </p:cNvPr>
          <p:cNvSpPr txBox="1">
            <a:spLocks/>
          </p:cNvSpPr>
          <p:nvPr/>
        </p:nvSpPr>
        <p:spPr>
          <a:xfrm>
            <a:off x="287580" y="6356350"/>
            <a:ext cx="4702950" cy="580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400" dirty="0">
                <a:solidFill>
                  <a:schemeClr val="bg2"/>
                </a:solidFill>
              </a:rPr>
              <a:t>Curva da Corrente do motor de 150HP e 1200RPM, obtido pelo aplicativo</a:t>
            </a:r>
            <a:endParaRPr lang="pt-BR" sz="2000" dirty="0">
              <a:solidFill>
                <a:schemeClr val="bg2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07A312-660E-6E37-5524-1EEDBCE9B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03" y="3922460"/>
            <a:ext cx="4280617" cy="2433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 descr="Gráfico, Gráfico de linhas&#10;&#10;Descrição gerada automaticamente">
            <a:extLst>
              <a:ext uri="{FF2B5EF4-FFF2-40B4-BE49-F238E27FC236}">
                <a16:creationId xmlns:a16="http://schemas.microsoft.com/office/drawing/2014/main" id="{672F44CE-B9F2-161B-BE18-E36006395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91" y="973017"/>
            <a:ext cx="4222729" cy="240134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89E07C1-0C6F-4A7D-E33F-922E62995977}"/>
              </a:ext>
            </a:extLst>
          </p:cNvPr>
          <p:cNvSpPr txBox="1">
            <a:spLocks/>
          </p:cNvSpPr>
          <p:nvPr/>
        </p:nvSpPr>
        <p:spPr>
          <a:xfrm>
            <a:off x="5631549" y="6396016"/>
            <a:ext cx="5321341" cy="650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400" dirty="0">
                <a:solidFill>
                  <a:schemeClr val="bg2"/>
                </a:solidFill>
              </a:rPr>
              <a:t>Curva de Conjugado e Corrente do motor de 150HP e 1200RPM</a:t>
            </a:r>
            <a:endParaRPr lang="pt-BR" sz="2000" dirty="0">
              <a:solidFill>
                <a:schemeClr val="bg2"/>
              </a:solidFill>
            </a:endParaRPr>
          </a:p>
        </p:txBody>
      </p:sp>
      <p:pic>
        <p:nvPicPr>
          <p:cNvPr id="6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FCD39EE2-EFBD-3097-48D5-85C73C10BD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6" t="3133" r="4469" b="5707"/>
          <a:stretch/>
        </p:blipFill>
        <p:spPr bwMode="auto">
          <a:xfrm>
            <a:off x="5376459" y="974064"/>
            <a:ext cx="5831522" cy="5382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1" name="Espaço Reservado para Conteúdo 10">
            <a:extLst>
              <a:ext uri="{FF2B5EF4-FFF2-40B4-BE49-F238E27FC236}">
                <a16:creationId xmlns:a16="http://schemas.microsoft.com/office/drawing/2014/main" id="{75D68D0B-5341-DF98-0B3A-963D782CA9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1562359"/>
              </p:ext>
            </p:extLst>
          </p:nvPr>
        </p:nvGraphicFramePr>
        <p:xfrm>
          <a:off x="5586297" y="1905136"/>
          <a:ext cx="6078010" cy="9572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5602">
                  <a:extLst>
                    <a:ext uri="{9D8B030D-6E8A-4147-A177-3AD203B41FA5}">
                      <a16:colId xmlns:a16="http://schemas.microsoft.com/office/drawing/2014/main" val="2026681109"/>
                    </a:ext>
                  </a:extLst>
                </a:gridCol>
                <a:gridCol w="1215602">
                  <a:extLst>
                    <a:ext uri="{9D8B030D-6E8A-4147-A177-3AD203B41FA5}">
                      <a16:colId xmlns:a16="http://schemas.microsoft.com/office/drawing/2014/main" val="3455102496"/>
                    </a:ext>
                  </a:extLst>
                </a:gridCol>
                <a:gridCol w="1215602">
                  <a:extLst>
                    <a:ext uri="{9D8B030D-6E8A-4147-A177-3AD203B41FA5}">
                      <a16:colId xmlns:a16="http://schemas.microsoft.com/office/drawing/2014/main" val="1464335192"/>
                    </a:ext>
                  </a:extLst>
                </a:gridCol>
                <a:gridCol w="1215602">
                  <a:extLst>
                    <a:ext uri="{9D8B030D-6E8A-4147-A177-3AD203B41FA5}">
                      <a16:colId xmlns:a16="http://schemas.microsoft.com/office/drawing/2014/main" val="938953728"/>
                    </a:ext>
                  </a:extLst>
                </a:gridCol>
                <a:gridCol w="1215602">
                  <a:extLst>
                    <a:ext uri="{9D8B030D-6E8A-4147-A177-3AD203B41FA5}">
                      <a16:colId xmlns:a16="http://schemas.microsoft.com/office/drawing/2014/main" val="1876831622"/>
                    </a:ext>
                  </a:extLst>
                </a:gridCol>
              </a:tblGrid>
              <a:tr h="2563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Velocidade (RPM)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Escorregamento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Corrente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261531"/>
                  </a:ext>
                </a:extLst>
              </a:tr>
              <a:tr h="18808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Simulada (A)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Catálogo</a:t>
                      </a:r>
                      <a:r>
                        <a:rPr lang="pt-BR" sz="1100" kern="100" dirty="0">
                          <a:effectLst/>
                        </a:rPr>
                        <a:t> </a:t>
                      </a:r>
                      <a:r>
                        <a:rPr lang="pt-BR" sz="1100" kern="0" dirty="0">
                          <a:effectLst/>
                        </a:rPr>
                        <a:t>(A)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Erro Absoluto (%)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4792503"/>
                  </a:ext>
                </a:extLst>
              </a:tr>
              <a:tr h="2563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chemeClr val="bg2"/>
                          </a:solidFill>
                          <a:effectLst/>
                        </a:rPr>
                        <a:t>0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1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1129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1219,4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7,41%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1063199"/>
                  </a:ext>
                </a:extLst>
              </a:tr>
              <a:tr h="2563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1190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0,0083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182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182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0%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7150554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32ACB5EE-BBFE-66E1-6D43-8290EEF03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535" y="1456319"/>
            <a:ext cx="603576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Quadro comparativo entre os valores das correntes declarados em</a:t>
            </a:r>
            <a:r>
              <a:rPr kumimoji="0" lang="pt-BR" altLang="pt-BR" sz="12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pt-BR" altLang="pt-BR" sz="10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cat</a:t>
            </a:r>
            <a:r>
              <a:rPr kumimoji="0" lang="pt-BR" altLang="pt-BR" sz="10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</a:t>
            </a:r>
            <a:r>
              <a:rPr kumimoji="0" lang="pt-BR" altLang="pt-BR" sz="10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logo e encontrado pelo aplicativo para o motor de 150HP e 1200RPM.</a:t>
            </a:r>
            <a:endParaRPr kumimoji="0" lang="pt-BR" altLang="pt-BR" sz="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</a:endParaRPr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AD9F619D-87A8-D608-9456-DE507C76F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715622"/>
              </p:ext>
            </p:extLst>
          </p:nvPr>
        </p:nvGraphicFramePr>
        <p:xfrm>
          <a:off x="5586297" y="3488251"/>
          <a:ext cx="6078010" cy="809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5602">
                  <a:extLst>
                    <a:ext uri="{9D8B030D-6E8A-4147-A177-3AD203B41FA5}">
                      <a16:colId xmlns:a16="http://schemas.microsoft.com/office/drawing/2014/main" val="18373159"/>
                    </a:ext>
                  </a:extLst>
                </a:gridCol>
                <a:gridCol w="1215602">
                  <a:extLst>
                    <a:ext uri="{9D8B030D-6E8A-4147-A177-3AD203B41FA5}">
                      <a16:colId xmlns:a16="http://schemas.microsoft.com/office/drawing/2014/main" val="393425229"/>
                    </a:ext>
                  </a:extLst>
                </a:gridCol>
                <a:gridCol w="1215602">
                  <a:extLst>
                    <a:ext uri="{9D8B030D-6E8A-4147-A177-3AD203B41FA5}">
                      <a16:colId xmlns:a16="http://schemas.microsoft.com/office/drawing/2014/main" val="496989125"/>
                    </a:ext>
                  </a:extLst>
                </a:gridCol>
                <a:gridCol w="1215602">
                  <a:extLst>
                    <a:ext uri="{9D8B030D-6E8A-4147-A177-3AD203B41FA5}">
                      <a16:colId xmlns:a16="http://schemas.microsoft.com/office/drawing/2014/main" val="433311593"/>
                    </a:ext>
                  </a:extLst>
                </a:gridCol>
                <a:gridCol w="1215602">
                  <a:extLst>
                    <a:ext uri="{9D8B030D-6E8A-4147-A177-3AD203B41FA5}">
                      <a16:colId xmlns:a16="http://schemas.microsoft.com/office/drawing/2014/main" val="1979472658"/>
                    </a:ext>
                  </a:extLst>
                </a:gridCol>
              </a:tblGrid>
              <a:tr h="20246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Velocidade (RPM)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Escorregamento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Conjugado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107407"/>
                  </a:ext>
                </a:extLst>
              </a:tr>
              <a:tr h="2024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Simulado (Nm)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Catálogo (Nm)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Erro Absoluto (%)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0008553"/>
                  </a:ext>
                </a:extLst>
              </a:tr>
              <a:tr h="2024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chemeClr val="bg2"/>
                          </a:solidFill>
                          <a:effectLst/>
                        </a:rPr>
                        <a:t>0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1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1853,97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1854,3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0,02%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1330996"/>
                  </a:ext>
                </a:extLst>
              </a:tr>
              <a:tr h="2024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1190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0,0083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883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883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0,00%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2115223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4BFA8C01-49AC-6492-9A53-E6EC50E52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841440"/>
              </p:ext>
            </p:extLst>
          </p:nvPr>
        </p:nvGraphicFramePr>
        <p:xfrm>
          <a:off x="6587997" y="4860166"/>
          <a:ext cx="4045206" cy="870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8402">
                  <a:extLst>
                    <a:ext uri="{9D8B030D-6E8A-4147-A177-3AD203B41FA5}">
                      <a16:colId xmlns:a16="http://schemas.microsoft.com/office/drawing/2014/main" val="3310895043"/>
                    </a:ext>
                  </a:extLst>
                </a:gridCol>
                <a:gridCol w="1348402">
                  <a:extLst>
                    <a:ext uri="{9D8B030D-6E8A-4147-A177-3AD203B41FA5}">
                      <a16:colId xmlns:a16="http://schemas.microsoft.com/office/drawing/2014/main" val="123926513"/>
                    </a:ext>
                  </a:extLst>
                </a:gridCol>
                <a:gridCol w="1348402">
                  <a:extLst>
                    <a:ext uri="{9D8B030D-6E8A-4147-A177-3AD203B41FA5}">
                      <a16:colId xmlns:a16="http://schemas.microsoft.com/office/drawing/2014/main" val="2427173049"/>
                    </a:ext>
                  </a:extLst>
                </a:gridCol>
              </a:tblGrid>
              <a:tr h="29031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Conjugado Máximo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310576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Simulado (</a:t>
                      </a:r>
                      <a:r>
                        <a:rPr lang="pt-BR" sz="1100" kern="0" dirty="0" err="1">
                          <a:solidFill>
                            <a:schemeClr val="bg2"/>
                          </a:solidFill>
                          <a:effectLst/>
                        </a:rPr>
                        <a:t>Nm</a:t>
                      </a: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Catálogo (Nm)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Erro Absoluto (%)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322221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2939</a:t>
                      </a:r>
                      <a:endParaRPr lang="pt-BR" sz="1100" b="1" kern="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2189,84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25,49%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5863973"/>
                  </a:ext>
                </a:extLst>
              </a:tr>
            </a:tbl>
          </a:graphicData>
        </a:graphic>
      </p:graphicFrame>
      <p:sp>
        <p:nvSpPr>
          <p:cNvPr id="17" name="Rectangle 2">
            <a:extLst>
              <a:ext uri="{FF2B5EF4-FFF2-40B4-BE49-F238E27FC236}">
                <a16:creationId xmlns:a16="http://schemas.microsoft.com/office/drawing/2014/main" id="{B2C8789E-D0AC-255D-79A3-7B0ACFE15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682" y="3110450"/>
            <a:ext cx="60236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Quadro comparativo entre os valores de torque declarados em catálogo e encontrado pelo aplicativo para o motor de 150HP e 1200RPM.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14F322B0-372B-6A7C-19BD-B16F50D32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732" y="4500937"/>
            <a:ext cx="60780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Quadro comparativo entre o valor de torque máximo declarado em catálogo e encontrado pelo aplicativo para o motor de 150HP e 1200RPM.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21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  <p:bldP spid="7" grpId="1"/>
      <p:bldP spid="12" grpId="0"/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4A4F2-3796-4BB6-3195-E0A805744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92BD3-FB06-9203-84D6-267DD805C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041"/>
            <a:ext cx="10515600" cy="1325563"/>
          </a:xfrm>
        </p:spPr>
        <p:txBody>
          <a:bodyPr/>
          <a:lstStyle/>
          <a:p>
            <a:pPr algn="ctr"/>
            <a:r>
              <a:rPr lang="pt-BR" sz="4400" b="1" dirty="0">
                <a:solidFill>
                  <a:schemeClr val="bg2"/>
                </a:solidFill>
              </a:rPr>
              <a:t>Motor de 300HP e 1800RPM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065C08-2F38-7A57-2753-73938682A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31</a:t>
            </a:fld>
            <a:endParaRPr lang="pt-BR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77D422A2-0FD0-5CE6-64AF-899A781C1053}"/>
              </a:ext>
            </a:extLst>
          </p:cNvPr>
          <p:cNvSpPr txBox="1">
            <a:spLocks/>
          </p:cNvSpPr>
          <p:nvPr/>
        </p:nvSpPr>
        <p:spPr>
          <a:xfrm>
            <a:off x="144005" y="3455504"/>
            <a:ext cx="4439146" cy="580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400" dirty="0">
                <a:solidFill>
                  <a:schemeClr val="bg2"/>
                </a:solidFill>
              </a:rPr>
              <a:t>Curva de Conjugado do motor de 300HP e 1800RPM, obtido pelo aplicativo</a:t>
            </a:r>
            <a:endParaRPr lang="pt-BR" sz="2000" dirty="0">
              <a:solidFill>
                <a:schemeClr val="bg2"/>
              </a:solidFill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75279CF8-C46E-9778-1D12-963DBAF49110}"/>
              </a:ext>
            </a:extLst>
          </p:cNvPr>
          <p:cNvSpPr txBox="1">
            <a:spLocks/>
          </p:cNvSpPr>
          <p:nvPr/>
        </p:nvSpPr>
        <p:spPr>
          <a:xfrm>
            <a:off x="144005" y="6398859"/>
            <a:ext cx="4439145" cy="580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400" dirty="0">
                <a:solidFill>
                  <a:schemeClr val="bg2"/>
                </a:solidFill>
              </a:rPr>
              <a:t>Curva da Corrente do motor de 300HP e 1800RPM, obtido pelo aplicativo</a:t>
            </a:r>
            <a:endParaRPr lang="pt-BR" sz="2000" dirty="0">
              <a:solidFill>
                <a:schemeClr val="bg2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8A29AD-8126-BB57-5DAC-C63939320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55" y="3955666"/>
            <a:ext cx="4215995" cy="2397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41051F3-0FE3-CDAA-3F6E-550686FC3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56" y="1058296"/>
            <a:ext cx="4215995" cy="23972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E2AC539-4042-B0EF-5B0F-1341E0B7F7E6}"/>
              </a:ext>
            </a:extLst>
          </p:cNvPr>
          <p:cNvSpPr txBox="1">
            <a:spLocks/>
          </p:cNvSpPr>
          <p:nvPr/>
        </p:nvSpPr>
        <p:spPr>
          <a:xfrm>
            <a:off x="5785820" y="6398859"/>
            <a:ext cx="4946694" cy="580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400" dirty="0">
                <a:solidFill>
                  <a:schemeClr val="bg2"/>
                </a:solidFill>
              </a:rPr>
              <a:t>Curva de Conjugado e Corrente do motor de 300HP e 1800RPM</a:t>
            </a:r>
            <a:endParaRPr lang="pt-BR" sz="2000" dirty="0">
              <a:solidFill>
                <a:schemeClr val="bg2"/>
              </a:solidFill>
            </a:endParaRPr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0C054397-86CC-ED65-D8FF-505D2668A4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3" t="6606" r="1082" b="3197"/>
          <a:stretch/>
        </p:blipFill>
        <p:spPr bwMode="auto">
          <a:xfrm>
            <a:off x="5399881" y="1072411"/>
            <a:ext cx="5718572" cy="52806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1" name="Espaço Reservado para Conteúdo 10">
            <a:extLst>
              <a:ext uri="{FF2B5EF4-FFF2-40B4-BE49-F238E27FC236}">
                <a16:creationId xmlns:a16="http://schemas.microsoft.com/office/drawing/2014/main" id="{639435A6-A60B-4C4C-6A25-A52FD70DF7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2448341"/>
              </p:ext>
            </p:extLst>
          </p:nvPr>
        </p:nvGraphicFramePr>
        <p:xfrm>
          <a:off x="5329038" y="1943082"/>
          <a:ext cx="5854070" cy="11214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0814">
                  <a:extLst>
                    <a:ext uri="{9D8B030D-6E8A-4147-A177-3AD203B41FA5}">
                      <a16:colId xmlns:a16="http://schemas.microsoft.com/office/drawing/2014/main" val="2026681109"/>
                    </a:ext>
                  </a:extLst>
                </a:gridCol>
                <a:gridCol w="1170814">
                  <a:extLst>
                    <a:ext uri="{9D8B030D-6E8A-4147-A177-3AD203B41FA5}">
                      <a16:colId xmlns:a16="http://schemas.microsoft.com/office/drawing/2014/main" val="3455102496"/>
                    </a:ext>
                  </a:extLst>
                </a:gridCol>
                <a:gridCol w="1170814">
                  <a:extLst>
                    <a:ext uri="{9D8B030D-6E8A-4147-A177-3AD203B41FA5}">
                      <a16:colId xmlns:a16="http://schemas.microsoft.com/office/drawing/2014/main" val="1464335192"/>
                    </a:ext>
                  </a:extLst>
                </a:gridCol>
                <a:gridCol w="1170814">
                  <a:extLst>
                    <a:ext uri="{9D8B030D-6E8A-4147-A177-3AD203B41FA5}">
                      <a16:colId xmlns:a16="http://schemas.microsoft.com/office/drawing/2014/main" val="938953728"/>
                    </a:ext>
                  </a:extLst>
                </a:gridCol>
                <a:gridCol w="1170814">
                  <a:extLst>
                    <a:ext uri="{9D8B030D-6E8A-4147-A177-3AD203B41FA5}">
                      <a16:colId xmlns:a16="http://schemas.microsoft.com/office/drawing/2014/main" val="1876831622"/>
                    </a:ext>
                  </a:extLst>
                </a:gridCol>
              </a:tblGrid>
              <a:tr h="2563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Velocidade (RPM)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Escorregamento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Corrente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261531"/>
                  </a:ext>
                </a:extLst>
              </a:tr>
              <a:tr h="18808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Simulada (A)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Catálogo</a:t>
                      </a:r>
                      <a:r>
                        <a:rPr lang="pt-BR" sz="1100" kern="100" dirty="0">
                          <a:effectLst/>
                        </a:rPr>
                        <a:t> </a:t>
                      </a:r>
                      <a:r>
                        <a:rPr lang="pt-BR" sz="1100" kern="0" dirty="0">
                          <a:effectLst/>
                        </a:rPr>
                        <a:t>(A)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Erro Absoluto (%)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4792503"/>
                  </a:ext>
                </a:extLst>
              </a:tr>
              <a:tr h="2563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chemeClr val="bg2"/>
                          </a:solidFill>
                          <a:effectLst/>
                        </a:rPr>
                        <a:t>0</a:t>
                      </a:r>
                      <a:endParaRPr lang="pt-BR" sz="1100" kern="1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1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2447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2587,5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5,74%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1063199"/>
                  </a:ext>
                </a:extLst>
              </a:tr>
              <a:tr h="2563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1790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0,0056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375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375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0%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7150554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71268D65-0497-F288-32D5-63E146823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209" y="1500884"/>
            <a:ext cx="571857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Quadro comparativo entre os valores das correntes declarados em</a:t>
            </a:r>
            <a:r>
              <a:rPr kumimoji="0" lang="pt-BR" altLang="pt-BR" sz="12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pt-BR" altLang="pt-BR" sz="10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cat</a:t>
            </a:r>
            <a:r>
              <a:rPr kumimoji="0" lang="pt-BR" altLang="pt-BR" sz="10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</a:t>
            </a:r>
            <a:r>
              <a:rPr kumimoji="0" lang="pt-BR" altLang="pt-BR" sz="10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logo e encontrado pelo aplicativo para o motor de 300HP e 1800RPM.</a:t>
            </a:r>
            <a:endParaRPr kumimoji="0" lang="pt-BR" altLang="pt-BR" sz="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08DF595F-D59A-F128-CD4B-6584D0F60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44355"/>
              </p:ext>
            </p:extLst>
          </p:nvPr>
        </p:nvGraphicFramePr>
        <p:xfrm>
          <a:off x="5335223" y="3659260"/>
          <a:ext cx="5847885" cy="9596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9577">
                  <a:extLst>
                    <a:ext uri="{9D8B030D-6E8A-4147-A177-3AD203B41FA5}">
                      <a16:colId xmlns:a16="http://schemas.microsoft.com/office/drawing/2014/main" val="18373159"/>
                    </a:ext>
                  </a:extLst>
                </a:gridCol>
                <a:gridCol w="1169577">
                  <a:extLst>
                    <a:ext uri="{9D8B030D-6E8A-4147-A177-3AD203B41FA5}">
                      <a16:colId xmlns:a16="http://schemas.microsoft.com/office/drawing/2014/main" val="393425229"/>
                    </a:ext>
                  </a:extLst>
                </a:gridCol>
                <a:gridCol w="1169577">
                  <a:extLst>
                    <a:ext uri="{9D8B030D-6E8A-4147-A177-3AD203B41FA5}">
                      <a16:colId xmlns:a16="http://schemas.microsoft.com/office/drawing/2014/main" val="496989125"/>
                    </a:ext>
                  </a:extLst>
                </a:gridCol>
                <a:gridCol w="1169577">
                  <a:extLst>
                    <a:ext uri="{9D8B030D-6E8A-4147-A177-3AD203B41FA5}">
                      <a16:colId xmlns:a16="http://schemas.microsoft.com/office/drawing/2014/main" val="433311593"/>
                    </a:ext>
                  </a:extLst>
                </a:gridCol>
                <a:gridCol w="1169577">
                  <a:extLst>
                    <a:ext uri="{9D8B030D-6E8A-4147-A177-3AD203B41FA5}">
                      <a16:colId xmlns:a16="http://schemas.microsoft.com/office/drawing/2014/main" val="1979472658"/>
                    </a:ext>
                  </a:extLst>
                </a:gridCol>
              </a:tblGrid>
              <a:tr h="20246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Velocidade (RPM)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Escorregamento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Conjugado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107407"/>
                  </a:ext>
                </a:extLst>
              </a:tr>
              <a:tr h="2024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Simulado (Nm)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Catálogo (Nm)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Erro Absoluto (%)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0008553"/>
                  </a:ext>
                </a:extLst>
              </a:tr>
              <a:tr h="2024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chemeClr val="bg2"/>
                          </a:solidFill>
                          <a:effectLst/>
                        </a:rPr>
                        <a:t>0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1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2327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2340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0,56%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1330996"/>
                  </a:ext>
                </a:extLst>
              </a:tr>
              <a:tr h="2024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1790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0,0056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1174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1170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0,34%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2115223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C4497E7E-F6AB-05EF-0CF2-743201F5D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861492"/>
              </p:ext>
            </p:extLst>
          </p:nvPr>
        </p:nvGraphicFramePr>
        <p:xfrm>
          <a:off x="6303684" y="5175639"/>
          <a:ext cx="3910965" cy="870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3655">
                  <a:extLst>
                    <a:ext uri="{9D8B030D-6E8A-4147-A177-3AD203B41FA5}">
                      <a16:colId xmlns:a16="http://schemas.microsoft.com/office/drawing/2014/main" val="3310895043"/>
                    </a:ext>
                  </a:extLst>
                </a:gridCol>
                <a:gridCol w="1303655">
                  <a:extLst>
                    <a:ext uri="{9D8B030D-6E8A-4147-A177-3AD203B41FA5}">
                      <a16:colId xmlns:a16="http://schemas.microsoft.com/office/drawing/2014/main" val="123926513"/>
                    </a:ext>
                  </a:extLst>
                </a:gridCol>
                <a:gridCol w="1303655">
                  <a:extLst>
                    <a:ext uri="{9D8B030D-6E8A-4147-A177-3AD203B41FA5}">
                      <a16:colId xmlns:a16="http://schemas.microsoft.com/office/drawing/2014/main" val="2427173049"/>
                    </a:ext>
                  </a:extLst>
                </a:gridCol>
              </a:tblGrid>
              <a:tr h="29031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Conjugado Máximo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310576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Simulado (</a:t>
                      </a:r>
                      <a:r>
                        <a:rPr lang="pt-BR" sz="1100" kern="0" dirty="0" err="1">
                          <a:solidFill>
                            <a:schemeClr val="bg2"/>
                          </a:solidFill>
                          <a:effectLst/>
                        </a:rPr>
                        <a:t>Nm</a:t>
                      </a: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Catálogo (Nm)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Erro Absoluto (%)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322221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4202</a:t>
                      </a:r>
                      <a:endParaRPr lang="pt-BR" sz="1100" b="1" kern="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2808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33,17%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5863973"/>
                  </a:ext>
                </a:extLst>
              </a:tr>
            </a:tbl>
          </a:graphicData>
        </a:graphic>
      </p:graphicFrame>
      <p:sp>
        <p:nvSpPr>
          <p:cNvPr id="17" name="Rectangle 2">
            <a:extLst>
              <a:ext uri="{FF2B5EF4-FFF2-40B4-BE49-F238E27FC236}">
                <a16:creationId xmlns:a16="http://schemas.microsoft.com/office/drawing/2014/main" id="{8F88C44C-5073-4C5C-4DC9-9E5F1A8B7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8393" y="3192439"/>
            <a:ext cx="65999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Quadro comparativo entre os valores de torque declarados em catálogo e encontrado pelo aplicativo para o motor de 300HP e 1800RPM.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59367378-4B40-AD80-B390-8F3D51BB0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785" y="4697205"/>
            <a:ext cx="65999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Quadro comparativo entre o valor de torque máximo declarado em catálogo e encontrado pelo aplicativo para o motor de 300HP e 1800RPM.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17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  <p:bldP spid="7" grpId="1"/>
      <p:bldP spid="12" grpId="0"/>
      <p:bldP spid="17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003CC-BF4A-9C95-C48F-A89715C3B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DA3DB-6625-4E60-923A-72989050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3199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</a:rPr>
              <a:t>Motor de 350HP e </a:t>
            </a:r>
            <a:r>
              <a:rPr lang="pt-BR" sz="4000" b="1" dirty="0">
                <a:solidFill>
                  <a:schemeClr val="bg2"/>
                </a:solidFill>
              </a:rPr>
              <a:t>1200RPM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1516EC-E90F-1534-0EDE-6E6DBB18D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32</a:t>
            </a:fld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3C7DD15-13DE-E236-45E2-B6370321EA9C}"/>
              </a:ext>
            </a:extLst>
          </p:cNvPr>
          <p:cNvSpPr txBox="1">
            <a:spLocks/>
          </p:cNvSpPr>
          <p:nvPr/>
        </p:nvSpPr>
        <p:spPr>
          <a:xfrm>
            <a:off x="284392" y="3429000"/>
            <a:ext cx="4365668" cy="580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400" dirty="0">
                <a:solidFill>
                  <a:schemeClr val="bg2"/>
                </a:solidFill>
              </a:rPr>
              <a:t>Curva de Conjugado do motor de 350HP e 1200RPM, obtido pelo aplicativo</a:t>
            </a:r>
            <a:endParaRPr lang="pt-BR" sz="2000" dirty="0">
              <a:solidFill>
                <a:schemeClr val="bg2"/>
              </a:solidFill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BE25632C-6CCA-3A6B-246F-6F7D7C9E3C3F}"/>
              </a:ext>
            </a:extLst>
          </p:cNvPr>
          <p:cNvSpPr txBox="1">
            <a:spLocks/>
          </p:cNvSpPr>
          <p:nvPr/>
        </p:nvSpPr>
        <p:spPr>
          <a:xfrm>
            <a:off x="284392" y="6315381"/>
            <a:ext cx="4365667" cy="580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400" dirty="0">
                <a:solidFill>
                  <a:schemeClr val="bg2"/>
                </a:solidFill>
              </a:rPr>
              <a:t>Curva da Corrente do motor de 350HP e 1200RPM, obtido pelo aplicativo</a:t>
            </a:r>
            <a:endParaRPr lang="pt-BR" sz="2000" dirty="0">
              <a:solidFill>
                <a:schemeClr val="bg2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ACA183-D8D3-6661-486D-BD3801B8A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4" y="3925581"/>
            <a:ext cx="4170065" cy="237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A058CC3-CE81-9BEA-E50B-529AA211D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06" y="965820"/>
            <a:ext cx="4169153" cy="23706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9687B9F-BC23-C913-6204-B052265A08BC}"/>
              </a:ext>
            </a:extLst>
          </p:cNvPr>
          <p:cNvSpPr txBox="1">
            <a:spLocks/>
          </p:cNvSpPr>
          <p:nvPr/>
        </p:nvSpPr>
        <p:spPr>
          <a:xfrm>
            <a:off x="6096000" y="6356350"/>
            <a:ext cx="4658268" cy="580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400" dirty="0">
                <a:solidFill>
                  <a:schemeClr val="bg2"/>
                </a:solidFill>
              </a:rPr>
              <a:t>Curva de Conjugado e Corrente do motor de 350HP e 1200RPM</a:t>
            </a:r>
            <a:endParaRPr lang="pt-BR" sz="2000" dirty="0">
              <a:solidFill>
                <a:schemeClr val="bg2"/>
              </a:solidFill>
            </a:endParaRPr>
          </a:p>
        </p:txBody>
      </p:sp>
      <p:pic>
        <p:nvPicPr>
          <p:cNvPr id="6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94E4E877-F466-F8B7-C84B-475D9B16D9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9" t="5696" r="2352" b="2738"/>
          <a:stretch/>
        </p:blipFill>
        <p:spPr bwMode="auto">
          <a:xfrm>
            <a:off x="5402557" y="965820"/>
            <a:ext cx="5758955" cy="53495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1" name="Espaço Reservado para Conteúdo 10">
            <a:extLst>
              <a:ext uri="{FF2B5EF4-FFF2-40B4-BE49-F238E27FC236}">
                <a16:creationId xmlns:a16="http://schemas.microsoft.com/office/drawing/2014/main" id="{CF29D56C-1D78-8298-55E4-47CAD23DEB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7766582"/>
              </p:ext>
            </p:extLst>
          </p:nvPr>
        </p:nvGraphicFramePr>
        <p:xfrm>
          <a:off x="5498981" y="1907041"/>
          <a:ext cx="6029755" cy="9572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5951">
                  <a:extLst>
                    <a:ext uri="{9D8B030D-6E8A-4147-A177-3AD203B41FA5}">
                      <a16:colId xmlns:a16="http://schemas.microsoft.com/office/drawing/2014/main" val="2026681109"/>
                    </a:ext>
                  </a:extLst>
                </a:gridCol>
                <a:gridCol w="1205951">
                  <a:extLst>
                    <a:ext uri="{9D8B030D-6E8A-4147-A177-3AD203B41FA5}">
                      <a16:colId xmlns:a16="http://schemas.microsoft.com/office/drawing/2014/main" val="3455102496"/>
                    </a:ext>
                  </a:extLst>
                </a:gridCol>
                <a:gridCol w="1205951">
                  <a:extLst>
                    <a:ext uri="{9D8B030D-6E8A-4147-A177-3AD203B41FA5}">
                      <a16:colId xmlns:a16="http://schemas.microsoft.com/office/drawing/2014/main" val="1464335192"/>
                    </a:ext>
                  </a:extLst>
                </a:gridCol>
                <a:gridCol w="1205951">
                  <a:extLst>
                    <a:ext uri="{9D8B030D-6E8A-4147-A177-3AD203B41FA5}">
                      <a16:colId xmlns:a16="http://schemas.microsoft.com/office/drawing/2014/main" val="938953728"/>
                    </a:ext>
                  </a:extLst>
                </a:gridCol>
                <a:gridCol w="1205951">
                  <a:extLst>
                    <a:ext uri="{9D8B030D-6E8A-4147-A177-3AD203B41FA5}">
                      <a16:colId xmlns:a16="http://schemas.microsoft.com/office/drawing/2014/main" val="1876831622"/>
                    </a:ext>
                  </a:extLst>
                </a:gridCol>
              </a:tblGrid>
              <a:tr h="2563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Velocidade (RPM)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Escorregamento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Corrente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261531"/>
                  </a:ext>
                </a:extLst>
              </a:tr>
              <a:tr h="18808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Simulada (A)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Catálogo</a:t>
                      </a:r>
                      <a:r>
                        <a:rPr lang="pt-BR" sz="1100" kern="100" dirty="0">
                          <a:effectLst/>
                        </a:rPr>
                        <a:t> </a:t>
                      </a:r>
                      <a:r>
                        <a:rPr lang="pt-BR" sz="1100" kern="0" dirty="0">
                          <a:effectLst/>
                        </a:rPr>
                        <a:t>(A)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Erro Absoluto (%)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4792503"/>
                  </a:ext>
                </a:extLst>
              </a:tr>
              <a:tr h="2563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chemeClr val="bg2"/>
                          </a:solidFill>
                          <a:effectLst/>
                        </a:rPr>
                        <a:t>0</a:t>
                      </a:r>
                      <a:endParaRPr lang="pt-BR" sz="1100" kern="1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1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2559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2696,3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5,37%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1063199"/>
                  </a:ext>
                </a:extLst>
              </a:tr>
              <a:tr h="2563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1193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0,0058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457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457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0%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7150554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6431EEAA-C4DB-071E-3B14-93A5BDB9C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1100" y="1461771"/>
            <a:ext cx="599073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Quadro comparativo entre os valores das correntes declarados em</a:t>
            </a:r>
            <a:r>
              <a:rPr kumimoji="0" lang="pt-BR" altLang="pt-BR" sz="12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pt-BR" altLang="pt-BR" sz="10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cat</a:t>
            </a:r>
            <a:r>
              <a:rPr kumimoji="0" lang="pt-BR" altLang="pt-BR" sz="10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</a:t>
            </a:r>
            <a:r>
              <a:rPr kumimoji="0" lang="pt-BR" altLang="pt-BR" sz="1000" b="0" i="0" u="none" strike="noStrike" cap="none" normalizeH="0" baseline="0" dirty="0" bmk="_Toc191745948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logo e encontrado pelo aplicativo para o motor de 350HP e 1200RPM.</a:t>
            </a:r>
            <a:endParaRPr kumimoji="0" lang="pt-BR" altLang="pt-BR" sz="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1552E98A-5328-BB6E-6695-F98B12122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29410"/>
              </p:ext>
            </p:extLst>
          </p:nvPr>
        </p:nvGraphicFramePr>
        <p:xfrm>
          <a:off x="5498980" y="3524558"/>
          <a:ext cx="5992850" cy="809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8570">
                  <a:extLst>
                    <a:ext uri="{9D8B030D-6E8A-4147-A177-3AD203B41FA5}">
                      <a16:colId xmlns:a16="http://schemas.microsoft.com/office/drawing/2014/main" val="18373159"/>
                    </a:ext>
                  </a:extLst>
                </a:gridCol>
                <a:gridCol w="1198570">
                  <a:extLst>
                    <a:ext uri="{9D8B030D-6E8A-4147-A177-3AD203B41FA5}">
                      <a16:colId xmlns:a16="http://schemas.microsoft.com/office/drawing/2014/main" val="393425229"/>
                    </a:ext>
                  </a:extLst>
                </a:gridCol>
                <a:gridCol w="1198570">
                  <a:extLst>
                    <a:ext uri="{9D8B030D-6E8A-4147-A177-3AD203B41FA5}">
                      <a16:colId xmlns:a16="http://schemas.microsoft.com/office/drawing/2014/main" val="496989125"/>
                    </a:ext>
                  </a:extLst>
                </a:gridCol>
                <a:gridCol w="1198570">
                  <a:extLst>
                    <a:ext uri="{9D8B030D-6E8A-4147-A177-3AD203B41FA5}">
                      <a16:colId xmlns:a16="http://schemas.microsoft.com/office/drawing/2014/main" val="433311593"/>
                    </a:ext>
                  </a:extLst>
                </a:gridCol>
                <a:gridCol w="1198570">
                  <a:extLst>
                    <a:ext uri="{9D8B030D-6E8A-4147-A177-3AD203B41FA5}">
                      <a16:colId xmlns:a16="http://schemas.microsoft.com/office/drawing/2014/main" val="1979472658"/>
                    </a:ext>
                  </a:extLst>
                </a:gridCol>
              </a:tblGrid>
              <a:tr h="20246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Velocidade (RPM)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Escorregamento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Conjugado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107407"/>
                  </a:ext>
                </a:extLst>
              </a:tr>
              <a:tr h="2024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Simulado (</a:t>
                      </a:r>
                      <a:r>
                        <a:rPr lang="pt-BR" sz="1100" kern="0" dirty="0" err="1">
                          <a:effectLst/>
                        </a:rPr>
                        <a:t>Nm</a:t>
                      </a:r>
                      <a:r>
                        <a:rPr lang="pt-BR" sz="1100" kern="0" dirty="0">
                          <a:effectLst/>
                        </a:rPr>
                        <a:t>)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Catálogo (Nm)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Erro Absoluto (%)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0008553"/>
                  </a:ext>
                </a:extLst>
              </a:tr>
              <a:tr h="2024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chemeClr val="bg2"/>
                          </a:solidFill>
                          <a:effectLst/>
                        </a:rPr>
                        <a:t>0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1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4162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4160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0,05%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1330996"/>
                  </a:ext>
                </a:extLst>
              </a:tr>
              <a:tr h="2024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1193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0,0058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2081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2080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0,05%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2115223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37F7205A-3752-A619-B983-41F0DB145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232851"/>
              </p:ext>
            </p:extLst>
          </p:nvPr>
        </p:nvGraphicFramePr>
        <p:xfrm>
          <a:off x="6328030" y="4861376"/>
          <a:ext cx="4007916" cy="870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5972">
                  <a:extLst>
                    <a:ext uri="{9D8B030D-6E8A-4147-A177-3AD203B41FA5}">
                      <a16:colId xmlns:a16="http://schemas.microsoft.com/office/drawing/2014/main" val="3310895043"/>
                    </a:ext>
                  </a:extLst>
                </a:gridCol>
                <a:gridCol w="1335972">
                  <a:extLst>
                    <a:ext uri="{9D8B030D-6E8A-4147-A177-3AD203B41FA5}">
                      <a16:colId xmlns:a16="http://schemas.microsoft.com/office/drawing/2014/main" val="123926513"/>
                    </a:ext>
                  </a:extLst>
                </a:gridCol>
                <a:gridCol w="1335972">
                  <a:extLst>
                    <a:ext uri="{9D8B030D-6E8A-4147-A177-3AD203B41FA5}">
                      <a16:colId xmlns:a16="http://schemas.microsoft.com/office/drawing/2014/main" val="2427173049"/>
                    </a:ext>
                  </a:extLst>
                </a:gridCol>
              </a:tblGrid>
              <a:tr h="29031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solidFill>
                            <a:schemeClr val="bg2"/>
                          </a:solidFill>
                          <a:effectLst/>
                        </a:rPr>
                        <a:t>Conjugado Máximo</a:t>
                      </a:r>
                      <a:endParaRPr lang="pt-BR" sz="1100" kern="10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310576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Simulado (</a:t>
                      </a:r>
                      <a:r>
                        <a:rPr lang="pt-BR" sz="1100" kern="0" dirty="0" err="1">
                          <a:solidFill>
                            <a:schemeClr val="bg2"/>
                          </a:solidFill>
                          <a:effectLst/>
                        </a:rPr>
                        <a:t>Nm</a:t>
                      </a:r>
                      <a:r>
                        <a:rPr lang="pt-BR" sz="1100" kern="0" dirty="0">
                          <a:solidFill>
                            <a:schemeClr val="bg2"/>
                          </a:solidFill>
                          <a:effectLst/>
                        </a:rPr>
                        <a:t>)</a:t>
                      </a:r>
                      <a:endParaRPr lang="pt-BR" sz="1100" kern="1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>
                          <a:effectLst/>
                        </a:rPr>
                        <a:t>Catálogo (Nm)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kern="0" dirty="0">
                          <a:effectLst/>
                        </a:rPr>
                        <a:t>Erro Absoluto (%)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322221"/>
                  </a:ext>
                </a:extLst>
              </a:tr>
              <a:tr h="29031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6592</a:t>
                      </a:r>
                      <a:endParaRPr lang="pt-BR" sz="1100" b="1" kern="0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5200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21,12%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5863973"/>
                  </a:ext>
                </a:extLst>
              </a:tr>
            </a:tbl>
          </a:graphicData>
        </a:graphic>
      </p:graphicFrame>
      <p:sp>
        <p:nvSpPr>
          <p:cNvPr id="17" name="Rectangle 2">
            <a:extLst>
              <a:ext uri="{FF2B5EF4-FFF2-40B4-BE49-F238E27FC236}">
                <a16:creationId xmlns:a16="http://schemas.microsoft.com/office/drawing/2014/main" id="{300A943D-C08A-58B3-3495-9873453B7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8982" y="3132092"/>
            <a:ext cx="59928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Quadro comparativo entre os valores de torque declarados em catálogo e encontrado pelo aplicativo para o motor de 350HP e 1200RPM.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BECA7947-811A-CDD6-FB3F-DF278DDFE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8981" y="4494637"/>
            <a:ext cx="60013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Quadro comparativo entre o valor de torque máximo declarado em catálogo e encontrado pelo aplicativo para o motor de 350HP e 1200RPM.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70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  <p:bldP spid="7" grpId="1"/>
      <p:bldP spid="12" grpId="0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33B830-AF25-2C75-579D-F275C013C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36525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bg2"/>
                </a:solidFill>
              </a:rPr>
              <a:t>Análise do comportamento da corrente e conjugado dos motores</a:t>
            </a:r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1BD1EE22-0665-E72E-81A5-52AB4706D0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9840224"/>
              </p:ext>
            </p:extLst>
          </p:nvPr>
        </p:nvGraphicFramePr>
        <p:xfrm>
          <a:off x="838200" y="191376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0F435B-D3BB-9398-C93C-B02EB803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4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BE589C3-969F-4035-9157-831F159A1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6BE589C3-969F-4035-9157-831F159A1C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6BE589C3-969F-4035-9157-831F159A1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6BE589C3-969F-4035-9157-831F159A1C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6661D00-9ABC-4B5C-9AF6-0D8F2BDBBF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B6661D00-9ABC-4B5C-9AF6-0D8F2BDBBF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B6661D00-9ABC-4B5C-9AF6-0D8F2BDBBF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B6661D00-9ABC-4B5C-9AF6-0D8F2BDBBF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AC5BF08-4EB9-4E54-9A64-A5EDA2022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CAC5BF08-4EB9-4E54-9A64-A5EDA20225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graphicEl>
                                              <a:dgm id="{CAC5BF08-4EB9-4E54-9A64-A5EDA2022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graphicEl>
                                              <a:dgm id="{CAC5BF08-4EB9-4E54-9A64-A5EDA2022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39400E9-A770-4DD9-A494-2E10700FC8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graphicEl>
                                              <a:dgm id="{A39400E9-A770-4DD9-A494-2E10700FC8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graphicEl>
                                              <a:dgm id="{A39400E9-A770-4DD9-A494-2E10700FC8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graphicEl>
                                              <a:dgm id="{A39400E9-A770-4DD9-A494-2E10700FC8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199C5A5-45FB-48F9-BD89-A203B7D597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graphicEl>
                                              <a:dgm id="{F199C5A5-45FB-48F9-BD89-A203B7D597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graphicEl>
                                              <a:dgm id="{F199C5A5-45FB-48F9-BD89-A203B7D597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graphicEl>
                                              <a:dgm id="{F199C5A5-45FB-48F9-BD89-A203B7D597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E93BFEB-878E-4F4B-903D-F07C75F4CC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graphicEl>
                                              <a:dgm id="{9E93BFEB-878E-4F4B-903D-F07C75F4CC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graphicEl>
                                              <a:dgm id="{9E93BFEB-878E-4F4B-903D-F07C75F4CC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graphicEl>
                                              <a:dgm id="{9E93BFEB-878E-4F4B-903D-F07C75F4CC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97C358B-F654-4A74-AB17-6E0A910A2B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>
                                            <p:graphicEl>
                                              <a:dgm id="{A97C358B-F654-4A74-AB17-6E0A910A2B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graphicEl>
                                              <a:dgm id="{A97C358B-F654-4A74-AB17-6E0A910A2B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A97C358B-F654-4A74-AB17-6E0A910A2B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CD2F515-5AEF-4680-A838-C3DE85415A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graphicEl>
                                              <a:dgm id="{0CD2F515-5AEF-4680-A838-C3DE85415A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graphicEl>
                                              <a:dgm id="{0CD2F515-5AEF-4680-A838-C3DE85415A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graphicEl>
                                              <a:dgm id="{0CD2F515-5AEF-4680-A838-C3DE85415A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29F786E-CACB-46E5-B7E1-832C1D9C26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>
                                            <p:graphicEl>
                                              <a:dgm id="{B29F786E-CACB-46E5-B7E1-832C1D9C26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graphicEl>
                                              <a:dgm id="{B29F786E-CACB-46E5-B7E1-832C1D9C26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graphicEl>
                                              <a:dgm id="{B29F786E-CACB-46E5-B7E1-832C1D9C26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CDF3478-2CE5-4FE5-AC7D-B7F6C911A7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">
                                            <p:graphicEl>
                                              <a:dgm id="{9CDF3478-2CE5-4FE5-AC7D-B7F6C911A7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graphicEl>
                                              <a:dgm id="{9CDF3478-2CE5-4FE5-AC7D-B7F6C911A7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graphicEl>
                                              <a:dgm id="{9CDF3478-2CE5-4FE5-AC7D-B7F6C911A7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FE8BF9A-FA4A-4112-9F7D-0D3F5E046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graphicEl>
                                              <a:dgm id="{1FE8BF9A-FA4A-4112-9F7D-0D3F5E046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graphicEl>
                                              <a:dgm id="{1FE8BF9A-FA4A-4112-9F7D-0D3F5E046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graphicEl>
                                              <a:dgm id="{1FE8BF9A-FA4A-4112-9F7D-0D3F5E046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8C587AA-D623-45E6-9F1A-26AEF98BC9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">
                                            <p:graphicEl>
                                              <a:dgm id="{A8C587AA-D623-45E6-9F1A-26AEF98BC9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graphicEl>
                                              <a:dgm id="{A8C587AA-D623-45E6-9F1A-26AEF98BC9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>
                                            <p:graphicEl>
                                              <a:dgm id="{A8C587AA-D623-45E6-9F1A-26AEF98BC9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A59F28-45DE-FAED-B46E-7A06F4317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Avaliação do tempo de aceleração</a:t>
            </a:r>
          </a:p>
        </p:txBody>
      </p:sp>
      <p:grpSp>
        <p:nvGrpSpPr>
          <p:cNvPr id="17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FAB12E-0C18-C199-06B5-598C826E9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0A4C24F-6A2D-47EC-B2ED-0889A7545CD2}" type="slidenum">
              <a:rPr lang="pt-BR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34</a:t>
            </a:fld>
            <a:endParaRPr lang="pt-BR">
              <a:solidFill>
                <a:schemeClr val="tx1"/>
              </a:solidFill>
            </a:endParaRPr>
          </a:p>
        </p:txBody>
      </p:sp>
      <p:graphicFrame>
        <p:nvGraphicFramePr>
          <p:cNvPr id="3" name="Rectangle 2">
            <a:extLst>
              <a:ext uri="{FF2B5EF4-FFF2-40B4-BE49-F238E27FC236}">
                <a16:creationId xmlns:a16="http://schemas.microsoft.com/office/drawing/2014/main" id="{F67105C3-2418-71DE-AFCB-CDC1FCA403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1012375"/>
              </p:ext>
            </p:extLst>
          </p:nvPr>
        </p:nvGraphicFramePr>
        <p:xfrm>
          <a:off x="5353448" y="537875"/>
          <a:ext cx="6698852" cy="6153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260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960586-4B9A-4D19-ACC1-C59F5E644F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95960586-4B9A-4D19-ACC1-C59F5E644F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graphicEl>
                                              <a:dgm id="{95960586-4B9A-4D19-ACC1-C59F5E644F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graphicEl>
                                              <a:dgm id="{95960586-4B9A-4D19-ACC1-C59F5E644F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82F93C6-DF73-401D-BC03-0B9AE703D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graphicEl>
                                              <a:dgm id="{482F93C6-DF73-401D-BC03-0B9AE703DA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graphicEl>
                                              <a:dgm id="{482F93C6-DF73-401D-BC03-0B9AE703D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482F93C6-DF73-401D-BC03-0B9AE703D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BE8A17C-3429-417A-8B95-FA1335002A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graphicEl>
                                              <a:dgm id="{FBE8A17C-3429-417A-8B95-FA1335002A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graphicEl>
                                              <a:dgm id="{FBE8A17C-3429-417A-8B95-FA1335002A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graphicEl>
                                              <a:dgm id="{FBE8A17C-3429-417A-8B95-FA1335002A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637255-B657-47C9-8028-CEC260F54D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graphicEl>
                                              <a:dgm id="{85637255-B657-47C9-8028-CEC260F54D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graphicEl>
                                              <a:dgm id="{85637255-B657-47C9-8028-CEC260F54D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graphicEl>
                                              <a:dgm id="{85637255-B657-47C9-8028-CEC260F54D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7AADD45-070F-492E-918D-EE11E26DB9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F7AADD45-070F-492E-918D-EE11E26DB9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graphicEl>
                                              <a:dgm id="{F7AADD45-070F-492E-918D-EE11E26DB9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graphicEl>
                                              <a:dgm id="{F7AADD45-070F-492E-918D-EE11E26DB9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967AAA5-8252-4BAE-9D6F-C828A45AF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graphicEl>
                                              <a:dgm id="{0967AAA5-8252-4BAE-9D6F-C828A45AF8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graphicEl>
                                              <a:dgm id="{0967AAA5-8252-4BAE-9D6F-C828A45AF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graphicEl>
                                              <a:dgm id="{0967AAA5-8252-4BAE-9D6F-C828A45AF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9178B0-BDB2-431A-ADEC-871A09FDA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graphicEl>
                                              <a:dgm id="{1E9178B0-BDB2-431A-ADEC-871A09FDAB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graphicEl>
                                              <a:dgm id="{1E9178B0-BDB2-431A-ADEC-871A09FDA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graphicEl>
                                              <a:dgm id="{1E9178B0-BDB2-431A-ADEC-871A09FDA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36B9248-758C-4C43-B809-EFD9A18E77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graphicEl>
                                              <a:dgm id="{336B9248-758C-4C43-B809-EFD9A18E77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graphicEl>
                                              <a:dgm id="{336B9248-758C-4C43-B809-EFD9A18E77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graphicEl>
                                              <a:dgm id="{336B9248-758C-4C43-B809-EFD9A18E77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8A06F9-71AD-41BF-82C0-83DFFCC16B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graphicEl>
                                              <a:dgm id="{CC8A06F9-71AD-41BF-82C0-83DFFCC16B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graphicEl>
                                              <a:dgm id="{CC8A06F9-71AD-41BF-82C0-83DFFCC16B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graphicEl>
                                              <a:dgm id="{CC8A06F9-71AD-41BF-82C0-83DFFCC16B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2253B1-D9E1-E685-914D-F3F67EA7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471" y="386930"/>
            <a:ext cx="10066122" cy="1298448"/>
          </a:xfrm>
        </p:spPr>
        <p:txBody>
          <a:bodyPr anchor="b">
            <a:normAutofit/>
          </a:bodyPr>
          <a:lstStyle/>
          <a:p>
            <a:pPr algn="ctr"/>
            <a:r>
              <a:rPr lang="pt-BR" sz="4800" b="1" dirty="0">
                <a:solidFill>
                  <a:schemeClr val="bg2"/>
                </a:solidFill>
              </a:rPr>
              <a:t>Avaliação do tempo de aceleração</a:t>
            </a:r>
            <a:endParaRPr lang="pt-BR" sz="4800" dirty="0">
              <a:solidFill>
                <a:schemeClr val="bg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6DF204-6937-5559-94DD-AFDDF4568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68" y="2780068"/>
            <a:ext cx="4842617" cy="3639450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pt-BR" sz="2000" b="1" i="0" baseline="0" dirty="0">
                <a:solidFill>
                  <a:schemeClr val="bg2"/>
                </a:solidFill>
              </a:rPr>
              <a:t>Cálculo do Tempo de Partida:</a:t>
            </a:r>
            <a:r>
              <a:rPr lang="pt-BR" sz="2000" b="0" i="0" baseline="0" dirty="0">
                <a:solidFill>
                  <a:schemeClr val="bg2"/>
                </a:solidFill>
              </a:rPr>
              <a:t> Soma dos intervalos individuais de aceleração até atingir a velocidade nominal.</a:t>
            </a:r>
          </a:p>
          <a:p>
            <a:pPr marL="0" indent="0">
              <a:buNone/>
            </a:pPr>
            <a:endParaRPr lang="pt-BR" sz="2000" b="1" i="0" baseline="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pt-BR" sz="2000" b="1" i="0" baseline="0" dirty="0">
                <a:solidFill>
                  <a:schemeClr val="bg2"/>
                </a:solidFill>
              </a:rPr>
              <a:t>Validação:</a:t>
            </a:r>
            <a:r>
              <a:rPr lang="pt-BR" sz="2000" b="0" i="0" baseline="0" dirty="0">
                <a:solidFill>
                  <a:schemeClr val="bg2"/>
                </a:solidFill>
              </a:rPr>
              <a:t> Comparação dos valores da planilha com o tempo de partida apresentado pelo aplicativo.</a:t>
            </a:r>
            <a:endParaRPr lang="en-US" sz="20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pt-BR" sz="2000" b="1" i="0" baseline="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pt-BR" sz="2000" b="1" i="0" baseline="0" dirty="0">
                <a:solidFill>
                  <a:schemeClr val="bg2"/>
                </a:solidFill>
              </a:rPr>
              <a:t>Resultados:</a:t>
            </a:r>
            <a:r>
              <a:rPr lang="pt-BR" sz="2000" b="0" i="0" baseline="0" dirty="0">
                <a:solidFill>
                  <a:schemeClr val="bg2"/>
                </a:solidFill>
              </a:rPr>
              <a:t> O tempo de aceleração obtido foi de 2,02 segundos, sem discrepâncias entre os métodos utilizados (erro absoluto de 0%). </a:t>
            </a:r>
            <a:endParaRPr lang="en-US" sz="2000" dirty="0">
              <a:solidFill>
                <a:schemeClr val="bg2"/>
              </a:solidFill>
            </a:endParaRPr>
          </a:p>
          <a:p>
            <a:endParaRPr lang="en-US" sz="2000" dirty="0"/>
          </a:p>
          <a:p>
            <a:endParaRPr lang="pt-BR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97324D-F81D-0BE0-B5E0-EBF57AC09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0A4C24F-6A2D-47EC-B2ED-0889A7545CD2}" type="slidenum">
              <a:rPr lang="pt-BR" smtClean="0"/>
              <a:pPr>
                <a:spcAft>
                  <a:spcPts val="600"/>
                </a:spcAft>
              </a:pPr>
              <a:t>35</a:t>
            </a:fld>
            <a:endParaRPr lang="pt-BR"/>
          </a:p>
        </p:txBody>
      </p:sp>
      <p:pic>
        <p:nvPicPr>
          <p:cNvPr id="7" name="Imagem 6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62CD1700-C86E-B32A-B178-963C4716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452" y="2556630"/>
            <a:ext cx="6612296" cy="304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8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0C61F7-7188-6035-81FF-2C78ABC32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7" descr="Pessoa escrevendo em um bloco de notas">
            <a:extLst>
              <a:ext uri="{FF2B5EF4-FFF2-40B4-BE49-F238E27FC236}">
                <a16:creationId xmlns:a16="http://schemas.microsoft.com/office/drawing/2014/main" id="{769F9129-C152-B243-5FAE-50D4CE6626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3177" b="15845"/>
          <a:stretch/>
        </p:blipFill>
        <p:spPr>
          <a:xfrm>
            <a:off x="9609" y="0"/>
            <a:ext cx="12191979" cy="6857990"/>
          </a:xfrm>
          <a:prstGeom prst="rect">
            <a:avLst/>
          </a:prstGeom>
        </p:spPr>
      </p:pic>
      <p:sp>
        <p:nvSpPr>
          <p:cNvPr id="8199" name="Rectangle 8198">
            <a:extLst>
              <a:ext uri="{FF2B5EF4-FFF2-40B4-BE49-F238E27FC236}">
                <a16:creationId xmlns:a16="http://schemas.microsoft.com/office/drawing/2014/main" id="{67BF49E3-EEBF-CC4A-FBB4-5F40A20F4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AC9D55-26B2-6775-076B-60226872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Tutorial do </a:t>
            </a:r>
            <a:r>
              <a:rPr lang="en-US" sz="3600" b="1" dirty="0" err="1">
                <a:solidFill>
                  <a:schemeClr val="bg2"/>
                </a:solidFill>
              </a:rPr>
              <a:t>Aplicativo</a:t>
            </a:r>
            <a:endParaRPr lang="en-US" sz="3600" b="1" dirty="0">
              <a:solidFill>
                <a:schemeClr val="bg2"/>
              </a:solidFill>
            </a:endParaRPr>
          </a:p>
        </p:txBody>
      </p:sp>
      <p:cxnSp>
        <p:nvCxnSpPr>
          <p:cNvPr id="8201" name="Straight Connector 8200">
            <a:extLst>
              <a:ext uri="{FF2B5EF4-FFF2-40B4-BE49-F238E27FC236}">
                <a16:creationId xmlns:a16="http://schemas.microsoft.com/office/drawing/2014/main" id="{30C2FD1A-BC4B-9921-2536-A5F1D074F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3" name="Straight Connector 8202">
            <a:extLst>
              <a:ext uri="{FF2B5EF4-FFF2-40B4-BE49-F238E27FC236}">
                <a16:creationId xmlns:a16="http://schemas.microsoft.com/office/drawing/2014/main" id="{6B908985-C754-833A-C9D0-FCF4C669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F2055A-D30C-E05F-2D86-D93DCBC7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A4C24F-6A2D-47EC-B2ED-0889A7545CD2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36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43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D4A391-0E09-5859-C952-3A5A30A66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omo fazer um Trabalho de Conclusão de Curso de forma eficiente - Blog PUC  Minas">
            <a:extLst>
              <a:ext uri="{FF2B5EF4-FFF2-40B4-BE49-F238E27FC236}">
                <a16:creationId xmlns:a16="http://schemas.microsoft.com/office/drawing/2014/main" id="{CF167832-CE5C-9117-F992-A9275BDC6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1" name="Rectangle 615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29BECE-1B97-A729-E236-6D0AD4F9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 err="1">
                <a:solidFill>
                  <a:schemeClr val="bg2"/>
                </a:solidFill>
                <a:effectLst/>
              </a:rPr>
              <a:t>Conclusões</a:t>
            </a:r>
            <a:r>
              <a:rPr lang="en-US" sz="3600" b="1" dirty="0">
                <a:solidFill>
                  <a:schemeClr val="bg2"/>
                </a:solidFill>
                <a:effectLst/>
              </a:rPr>
              <a:t> </a:t>
            </a:r>
            <a:r>
              <a:rPr lang="en-US" sz="3600" b="1" dirty="0" err="1">
                <a:solidFill>
                  <a:schemeClr val="bg2"/>
                </a:solidFill>
                <a:effectLst/>
              </a:rPr>
              <a:t>Finais</a:t>
            </a:r>
            <a:endParaRPr lang="en-US" sz="3600" b="1" dirty="0">
              <a:solidFill>
                <a:schemeClr val="bg2"/>
              </a:solidFill>
            </a:endParaRPr>
          </a:p>
        </p:txBody>
      </p:sp>
      <p:cxnSp>
        <p:nvCxnSpPr>
          <p:cNvPr id="6153" name="Straight Connector 615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5" name="Straight Connector 615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8486147-B38B-ED58-DBB8-59B60152A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A4C24F-6A2D-47EC-B2ED-0889A7545CD2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37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53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DACA88D0-288D-1275-5526-8296581B9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080" y="497413"/>
            <a:ext cx="8391839" cy="707886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Conclusões finais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B12172EE-F7A1-0FF6-ED69-EEC6C9849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818" y="1570424"/>
            <a:ext cx="10513168" cy="3170099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pt-BR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Facilita a otimização de processos industriais ao integrar cálculos avançados com gráficos interativos;</a:t>
            </a:r>
          </a:p>
          <a:p>
            <a:pPr>
              <a:defRPr/>
            </a:pPr>
            <a:endParaRPr lang="pt-BR" sz="2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</a:endParaRPr>
          </a:p>
          <a:p>
            <a:pPr>
              <a:defRPr/>
            </a:pPr>
            <a:r>
              <a:rPr lang="pt-BR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Possibilita a simulação de diferentes cenários ajustando variáveis como torque nominal e tipo de partida;</a:t>
            </a:r>
          </a:p>
          <a:p>
            <a:pPr marL="342900" indent="-342900">
              <a:buFont typeface="Arial"/>
              <a:buChar char="•"/>
              <a:defRPr/>
            </a:pPr>
            <a:endParaRPr lang="pt-BR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</a:endParaRPr>
          </a:p>
          <a:p>
            <a:pPr>
              <a:defRPr/>
            </a:pPr>
            <a:r>
              <a:rPr lang="pt-BR" sz="2000" b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O sistema aprimora a compreensão do comportamento dos motores e contribui para maior confiabilidade e eficiência industrial</a:t>
            </a:r>
            <a:r>
              <a:rPr lang="pt-BR" sz="2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;</a:t>
            </a:r>
            <a:endParaRPr lang="pt-BR" sz="2000" b="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endParaRPr lang="pt-BR" sz="2000" dirty="0">
              <a:solidFill>
                <a:schemeClr val="bg2"/>
              </a:solidFill>
              <a:cs typeface="Arial"/>
            </a:endParaRPr>
          </a:p>
          <a:p>
            <a:pPr>
              <a:defRPr/>
            </a:pPr>
            <a:r>
              <a:rPr lang="pt-BR" sz="2000" dirty="0">
                <a:solidFill>
                  <a:schemeClr val="bg2"/>
                </a:solidFill>
                <a:cs typeface="Arial"/>
              </a:rPr>
              <a:t>Permite a escolha adequada de motores para diferentes aplicações.</a:t>
            </a:r>
            <a:endParaRPr lang="pt-BR" sz="2500" dirty="0">
              <a:solidFill>
                <a:schemeClr val="bg2"/>
              </a:solidFill>
              <a:cs typeface="Arial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97693F-55BC-97C8-32FC-2F022DAD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04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DACA88D0-288D-1275-5526-8296581B9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081" y="404664"/>
            <a:ext cx="8391839" cy="707886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Propostas de novas pesquisas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F3A2B4-01D3-14AB-4C4D-7C669AF3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39</a:t>
            </a:fld>
            <a:endParaRPr lang="pt-BR"/>
          </a:p>
        </p:txBody>
      </p:sp>
      <p:graphicFrame>
        <p:nvGraphicFramePr>
          <p:cNvPr id="6" name="Text Box 5">
            <a:extLst>
              <a:ext uri="{FF2B5EF4-FFF2-40B4-BE49-F238E27FC236}">
                <a16:creationId xmlns:a16="http://schemas.microsoft.com/office/drawing/2014/main" id="{92EC07C0-53D6-F233-E57F-4F98781044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251168"/>
              </p:ext>
            </p:extLst>
          </p:nvPr>
        </p:nvGraphicFramePr>
        <p:xfrm>
          <a:off x="1008990" y="1671089"/>
          <a:ext cx="10344810" cy="3898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246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A396D6E-B7BB-46BE-BF1E-45F9870C5B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1A396D6E-B7BB-46BE-BF1E-45F9870C5B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1A396D6E-B7BB-46BE-BF1E-45F9870C5B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1A396D6E-B7BB-46BE-BF1E-45F9870C5B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8CBDEB-CA6A-4E98-9C16-965747DBB2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C78CBDEB-CA6A-4E98-9C16-965747DBB2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C78CBDEB-CA6A-4E98-9C16-965747DBB2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C78CBDEB-CA6A-4E98-9C16-965747DBB2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1202CDC-2D1B-4571-9C5F-8A9C8CC462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B1202CDC-2D1B-4571-9C5F-8A9C8CC462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graphicEl>
                                              <a:dgm id="{B1202CDC-2D1B-4571-9C5F-8A9C8CC462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graphicEl>
                                              <a:dgm id="{B1202CDC-2D1B-4571-9C5F-8A9C8CC462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6C04A0-8142-43D2-A446-9E6DF7D212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graphicEl>
                                              <a:dgm id="{3D6C04A0-8142-43D2-A446-9E6DF7D212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graphicEl>
                                              <a:dgm id="{3D6C04A0-8142-43D2-A446-9E6DF7D212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graphicEl>
                                              <a:dgm id="{3D6C04A0-8142-43D2-A446-9E6DF7D212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A37DE81-45F9-4720-AE9F-F48E1F8EA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graphicEl>
                                              <a:dgm id="{FA37DE81-45F9-4720-AE9F-F48E1F8EA1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graphicEl>
                                              <a:dgm id="{FA37DE81-45F9-4720-AE9F-F48E1F8EA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graphicEl>
                                              <a:dgm id="{FA37DE81-45F9-4720-AE9F-F48E1F8EA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9EE9C5A-4A26-4091-9B1E-8E1F752AF1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graphicEl>
                                              <a:dgm id="{19EE9C5A-4A26-4091-9B1E-8E1F752AF1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graphicEl>
                                              <a:dgm id="{19EE9C5A-4A26-4091-9B1E-8E1F752AF1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graphicEl>
                                              <a:dgm id="{19EE9C5A-4A26-4091-9B1E-8E1F752AF1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736E466-7FDE-41E3-8038-089A7627B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>
                                            <p:graphicEl>
                                              <a:dgm id="{9736E466-7FDE-41E3-8038-089A7627B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graphicEl>
                                              <a:dgm id="{9736E466-7FDE-41E3-8038-089A7627B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9736E466-7FDE-41E3-8038-089A7627B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91D0A9-F56C-4C6F-9768-81BDD80E8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graphicEl>
                                              <a:dgm id="{C791D0A9-F56C-4C6F-9768-81BDD80E88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graphicEl>
                                              <a:dgm id="{C791D0A9-F56C-4C6F-9768-81BDD80E8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graphicEl>
                                              <a:dgm id="{C791D0A9-F56C-4C6F-9768-81BDD80E8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EB6423-82AD-4871-A2B1-4F566EEF77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>
                                            <p:graphicEl>
                                              <a:dgm id="{D8EB6423-82AD-4871-A2B1-4F566EEF77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graphicEl>
                                              <a:dgm id="{D8EB6423-82AD-4871-A2B1-4F566EEF77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graphicEl>
                                              <a:dgm id="{D8EB6423-82AD-4871-A2B1-4F566EEF77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DACA88D0-288D-1275-5526-8296581B9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080" y="267342"/>
            <a:ext cx="8391839" cy="769441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</a:t>
            </a:r>
            <a:endParaRPr lang="pt-BR" sz="4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ext Box 5">
            <a:extLst>
              <a:ext uri="{FF2B5EF4-FFF2-40B4-BE49-F238E27FC236}">
                <a16:creationId xmlns:a16="http://schemas.microsoft.com/office/drawing/2014/main" id="{78481D5D-6913-758A-A8DA-6191F29F7E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70230"/>
              </p:ext>
            </p:extLst>
          </p:nvPr>
        </p:nvGraphicFramePr>
        <p:xfrm>
          <a:off x="1055440" y="1420897"/>
          <a:ext cx="10081120" cy="4664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D2A5F2-0DB5-3D95-C01C-4AE6363F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712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192CE3-30B8-44C7-ADED-6DECB88E8B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DC192CE3-30B8-44C7-ADED-6DECB88E8B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DC192CE3-30B8-44C7-ADED-6DECB88E8B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DC192CE3-30B8-44C7-ADED-6DECB88E8B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562958-0CDB-4042-9FD3-F7E903B93E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12562958-0CDB-4042-9FD3-F7E903B93E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12562958-0CDB-4042-9FD3-F7E903B93E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12562958-0CDB-4042-9FD3-F7E903B93E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53F458-18C6-4DC4-AB8A-201795A58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5153F458-18C6-4DC4-AB8A-201795A582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5153F458-18C6-4DC4-AB8A-201795A58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5153F458-18C6-4DC4-AB8A-201795A58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EF46FB-AC1A-47C3-882A-3F89D14C29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DCEF46FB-AC1A-47C3-882A-3F89D14C29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DCEF46FB-AC1A-47C3-882A-3F89D14C29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DCEF46FB-AC1A-47C3-882A-3F89D14C29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5A6488-D9CB-47E1-8BF4-969612DB67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7B5A6488-D9CB-47E1-8BF4-969612DB67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7B5A6488-D9CB-47E1-8BF4-969612DB67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7B5A6488-D9CB-47E1-8BF4-969612DB67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05828A-FC2D-4DA9-B2F4-9F62D1EE5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3B05828A-FC2D-4DA9-B2F4-9F62D1EE5D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3B05828A-FC2D-4DA9-B2F4-9F62D1EE5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3B05828A-FC2D-4DA9-B2F4-9F62D1EE5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E2E4F4-3539-4E6D-AC31-36BCC3C11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91E2E4F4-3539-4E6D-AC31-36BCC3C119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91E2E4F4-3539-4E6D-AC31-36BCC3C11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91E2E4F4-3539-4E6D-AC31-36BCC3C11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1C4058-9AEE-4F72-9D59-EC5E78CFDE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graphicEl>
                                              <a:dgm id="{201C4058-9AEE-4F72-9D59-EC5E78CFDE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201C4058-9AEE-4F72-9D59-EC5E78CFDE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201C4058-9AEE-4F72-9D59-EC5E78CFDE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A586AC-1264-41FE-B4F5-65D89EF16E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91A586AC-1264-41FE-B4F5-65D89EF16E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91A586AC-1264-41FE-B4F5-65D89EF16E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91A586AC-1264-41FE-B4F5-65D89EF16E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62040" y="2096522"/>
            <a:ext cx="11531599" cy="693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6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 DE APLICATIVO PARA ESTIMATIVA DE TEMPO DE ACELERAÇÃO E ANÁLISE DINAMICA DE MÁQUINAS DE INDUÇÃO DE DUPLA GAIOLA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F090ECE1-66A8-2A3A-6706-493DFEC5D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09031"/>
            <a:ext cx="12192000" cy="420564"/>
          </a:xfrm>
          <a:prstGeom prst="rect">
            <a:avLst/>
          </a:prstGeom>
          <a:solidFill>
            <a:schemeClr val="bg2">
              <a:alpha val="50000"/>
            </a:schemeClr>
          </a:solidFill>
          <a:ln w="158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Apresentação do Projeto de Graduação de Engenharia Elétrica – 2025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6992E85A-6E4D-70BC-75BA-841B7068B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6908" y="5118605"/>
            <a:ext cx="3522830" cy="61555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Professor Orientador:</a:t>
            </a:r>
          </a:p>
          <a:p>
            <a:pPr>
              <a:defRPr/>
            </a:pPr>
            <a:r>
              <a:rPr lang="pt-BR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</a:t>
            </a:r>
            <a:r>
              <a:rPr lang="pt-BR" sz="14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pt-BR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Alexandre Shozo Onuki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99389810-DA0E-A9F2-CFED-CCF5F410B45E}"/>
              </a:ext>
            </a:extLst>
          </p:cNvPr>
          <p:cNvSpPr txBox="1"/>
          <p:nvPr/>
        </p:nvSpPr>
        <p:spPr>
          <a:xfrm>
            <a:off x="362040" y="802049"/>
            <a:ext cx="11531599" cy="1187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5867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endParaRPr lang="en-US" sz="5867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9A24C56A-8BDE-AE7B-8CC6-2F129B75F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288" y="5248233"/>
            <a:ext cx="1711238" cy="50257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33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ANDERSON GOMES DA SILVA</a:t>
            </a: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id="{65113073-975B-1D0D-1D40-C30712B03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8123" y="5217214"/>
            <a:ext cx="1876186" cy="50257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33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DE MENEZES OLIVEIRA</a:t>
            </a:r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D1B9D012-05AC-6640-5007-F2D6C1F61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9094" y="5260239"/>
            <a:ext cx="2064815" cy="50257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33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NYCOLAS EDUARDO LIMA DA SILVA</a:t>
            </a:r>
          </a:p>
        </p:txBody>
      </p:sp>
      <p:sp>
        <p:nvSpPr>
          <p:cNvPr id="21" name="Text Box 5">
            <a:extLst>
              <a:ext uri="{FF2B5EF4-FFF2-40B4-BE49-F238E27FC236}">
                <a16:creationId xmlns:a16="http://schemas.microsoft.com/office/drawing/2014/main" id="{7925E847-B4FE-E2EC-F2D3-E1798BF8A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8695" y="5231585"/>
            <a:ext cx="2006752" cy="50257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33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RODOLFO ALVES FERNANDES DA SILVA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851C49-19E4-8150-07E3-29C2F8F05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9" t="24717"/>
          <a:stretch/>
        </p:blipFill>
        <p:spPr bwMode="auto">
          <a:xfrm>
            <a:off x="7191258" y="3660246"/>
            <a:ext cx="1421625" cy="1425074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7EC683C-0EA9-D568-B1A1-DC9FB4DF4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8" t="-70" r="26241" b="27544"/>
          <a:stretch/>
        </p:blipFill>
        <p:spPr bwMode="auto">
          <a:xfrm>
            <a:off x="2695404" y="3660246"/>
            <a:ext cx="1421624" cy="1458359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F419692-4BC0-4F8F-CD71-45367F69E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07" y="3660246"/>
            <a:ext cx="1421625" cy="1425075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D330868-725A-260E-C3CD-C08731316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690" y="3692303"/>
            <a:ext cx="1421624" cy="1425074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021CA354-F0C9-148D-72BF-68B3D848A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" t="11602" r="64018" b="67700"/>
          <a:stretch/>
        </p:blipFill>
        <p:spPr>
          <a:xfrm>
            <a:off x="345095" y="3693531"/>
            <a:ext cx="1421624" cy="1425074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82295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F1DCC-28AE-9E47-D83A-A94B5FE5A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>
            <a:extLst>
              <a:ext uri="{FF2B5EF4-FFF2-40B4-BE49-F238E27FC236}">
                <a16:creationId xmlns:a16="http://schemas.microsoft.com/office/drawing/2014/main" id="{F430CE2A-E23A-D612-15D8-9F4003FDB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" y="401885"/>
            <a:ext cx="12192000" cy="707886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Metodologia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84D9ABAF-7435-B769-C785-7ACBBEFA7D70}"/>
              </a:ext>
            </a:extLst>
          </p:cNvPr>
          <p:cNvSpPr txBox="1"/>
          <p:nvPr/>
        </p:nvSpPr>
        <p:spPr>
          <a:xfrm>
            <a:off x="128731" y="1951615"/>
            <a:ext cx="3224695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pt-BR" sz="213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Levantamento de Modelos Equivalentes</a:t>
            </a: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2D0A9E2-7FEB-E3A9-E85C-140D172EBB98}"/>
              </a:ext>
            </a:extLst>
          </p:cNvPr>
          <p:cNvSpPr txBox="1"/>
          <p:nvPr/>
        </p:nvSpPr>
        <p:spPr>
          <a:xfrm>
            <a:off x="8924376" y="5091061"/>
            <a:ext cx="2585572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pt-BR" sz="213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Implementação Computacional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A3E01819-DEF2-B118-247D-B4427D9AFC1D}"/>
              </a:ext>
            </a:extLst>
          </p:cNvPr>
          <p:cNvSpPr txBox="1"/>
          <p:nvPr/>
        </p:nvSpPr>
        <p:spPr>
          <a:xfrm>
            <a:off x="4445497" y="1943884"/>
            <a:ext cx="305095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pt-BR" sz="213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Definição de Algoritmos para Carga Mecânica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9BE63E1B-42DF-CF98-90B4-CFFCF53BCB6C}"/>
              </a:ext>
            </a:extLst>
          </p:cNvPr>
          <p:cNvSpPr txBox="1"/>
          <p:nvPr/>
        </p:nvSpPr>
        <p:spPr>
          <a:xfrm>
            <a:off x="4468943" y="5124618"/>
            <a:ext cx="3004061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pt-BR" sz="213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 da Interface Gráfica (GUI)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C39D309B-A5A8-D4A6-75EF-EB185E5E25D9}"/>
              </a:ext>
            </a:extLst>
          </p:cNvPr>
          <p:cNvSpPr txBox="1"/>
          <p:nvPr/>
        </p:nvSpPr>
        <p:spPr>
          <a:xfrm>
            <a:off x="8365374" y="1948311"/>
            <a:ext cx="3575599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pt-BR" sz="213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Determinação de Equações para Tempo de Aceleração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E29D6E10-D940-0F2E-998D-DB5DED49F558}"/>
              </a:ext>
            </a:extLst>
          </p:cNvPr>
          <p:cNvSpPr txBox="1"/>
          <p:nvPr/>
        </p:nvSpPr>
        <p:spPr>
          <a:xfrm>
            <a:off x="880139" y="5162843"/>
            <a:ext cx="172187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pt-BR" sz="213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Testes de Desempenho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AD942C9C-B06A-5EAD-7E64-D04B66518D9B}"/>
              </a:ext>
            </a:extLst>
          </p:cNvPr>
          <p:cNvGrpSpPr/>
          <p:nvPr/>
        </p:nvGrpSpPr>
        <p:grpSpPr>
          <a:xfrm>
            <a:off x="1287790" y="2596410"/>
            <a:ext cx="882197" cy="910575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1C1599D-4CA8-DFFB-A8E5-A770FA5B93B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  <a:ln w="76200">
              <a:solidFill>
                <a:srgbClr val="151E31"/>
              </a:solidFill>
            </a:ln>
          </p:spPr>
          <p:txBody>
            <a:bodyPr/>
            <a:lstStyle/>
            <a:p>
              <a:endParaRPr lang="pt-BR" sz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36" name="Freeform 12">
            <a:extLst>
              <a:ext uri="{FF2B5EF4-FFF2-40B4-BE49-F238E27FC236}">
                <a16:creationId xmlns:a16="http://schemas.microsoft.com/office/drawing/2014/main" id="{00C3FCF9-11F6-CAF1-B342-0B36C7A7A31E}"/>
              </a:ext>
            </a:extLst>
          </p:cNvPr>
          <p:cNvSpPr/>
          <p:nvPr/>
        </p:nvSpPr>
        <p:spPr>
          <a:xfrm rot="16200000">
            <a:off x="2962867" y="3826706"/>
            <a:ext cx="331890" cy="1315709"/>
          </a:xfrm>
          <a:custGeom>
            <a:avLst/>
            <a:gdLst/>
            <a:ahLst/>
            <a:cxnLst/>
            <a:rect l="l" t="t" r="r" b="b"/>
            <a:pathLst>
              <a:path w="1158243" h="3283679">
                <a:moveTo>
                  <a:pt x="0" y="0"/>
                </a:moveTo>
                <a:lnTo>
                  <a:pt x="1158242" y="0"/>
                </a:lnTo>
                <a:lnTo>
                  <a:pt x="1158242" y="3283679"/>
                </a:lnTo>
                <a:lnTo>
                  <a:pt x="0" y="32836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EBAE207-E68B-D4F3-C700-5A18956461C9}"/>
              </a:ext>
            </a:extLst>
          </p:cNvPr>
          <p:cNvGrpSpPr/>
          <p:nvPr/>
        </p:nvGrpSpPr>
        <p:grpSpPr>
          <a:xfrm>
            <a:off x="1259790" y="4018095"/>
            <a:ext cx="882197" cy="910575"/>
            <a:chOff x="0" y="0"/>
            <a:chExt cx="6350000" cy="6350000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62EB619E-DA9B-DA1E-8627-75F69CFECA5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  <a:ln w="76200">
              <a:solidFill>
                <a:srgbClr val="151E31"/>
              </a:solidFill>
            </a:ln>
          </p:spPr>
          <p:txBody>
            <a:bodyPr/>
            <a:lstStyle/>
            <a:p>
              <a:endParaRPr lang="pt-BR" sz="1200"/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F1C080C4-F5E6-6E9E-1253-76A417D9AD04}"/>
              </a:ext>
            </a:extLst>
          </p:cNvPr>
          <p:cNvGrpSpPr/>
          <p:nvPr/>
        </p:nvGrpSpPr>
        <p:grpSpPr>
          <a:xfrm>
            <a:off x="5514592" y="4018095"/>
            <a:ext cx="882197" cy="910575"/>
            <a:chOff x="0" y="0"/>
            <a:chExt cx="6350000" cy="6350000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507D276-99E6-36C8-D0AA-AAED69F9DB0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  <a:ln w="76200">
              <a:solidFill>
                <a:srgbClr val="151E31"/>
              </a:solidFill>
            </a:ln>
          </p:spPr>
          <p:txBody>
            <a:bodyPr/>
            <a:lstStyle/>
            <a:p>
              <a:endParaRPr lang="pt-BR" sz="1200"/>
            </a:p>
          </p:txBody>
        </p:sp>
      </p:grpSp>
      <p:grpSp>
        <p:nvGrpSpPr>
          <p:cNvPr id="15" name="Group 4">
            <a:extLst>
              <a:ext uri="{FF2B5EF4-FFF2-40B4-BE49-F238E27FC236}">
                <a16:creationId xmlns:a16="http://schemas.microsoft.com/office/drawing/2014/main" id="{30A1686B-A1DE-1ADE-1BAC-869D65092042}"/>
              </a:ext>
            </a:extLst>
          </p:cNvPr>
          <p:cNvGrpSpPr/>
          <p:nvPr/>
        </p:nvGrpSpPr>
        <p:grpSpPr>
          <a:xfrm>
            <a:off x="5529878" y="2596410"/>
            <a:ext cx="882197" cy="910575"/>
            <a:chOff x="0" y="0"/>
            <a:chExt cx="6350000" cy="635000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A2305F1-CCCC-3ADB-4EDC-3C53905550C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  <a:ln w="76200">
              <a:solidFill>
                <a:srgbClr val="151E31"/>
              </a:solidFill>
            </a:ln>
          </p:spPr>
          <p:txBody>
            <a:bodyPr/>
            <a:lstStyle/>
            <a:p>
              <a:endParaRPr lang="pt-BR" sz="1200"/>
            </a:p>
          </p:txBody>
        </p:sp>
      </p:grpSp>
      <p:grpSp>
        <p:nvGrpSpPr>
          <p:cNvPr id="17" name="Group 4">
            <a:extLst>
              <a:ext uri="{FF2B5EF4-FFF2-40B4-BE49-F238E27FC236}">
                <a16:creationId xmlns:a16="http://schemas.microsoft.com/office/drawing/2014/main" id="{9B0EE56C-DA3E-729F-F15C-59E16144A3E6}"/>
              </a:ext>
            </a:extLst>
          </p:cNvPr>
          <p:cNvGrpSpPr/>
          <p:nvPr/>
        </p:nvGrpSpPr>
        <p:grpSpPr>
          <a:xfrm>
            <a:off x="9741396" y="4018095"/>
            <a:ext cx="882197" cy="910575"/>
            <a:chOff x="0" y="0"/>
            <a:chExt cx="6350000" cy="6350000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F366E3A9-DE8D-56D6-49C4-A5C2C348299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  <a:ln w="76200">
              <a:solidFill>
                <a:srgbClr val="151E31"/>
              </a:solidFill>
            </a:ln>
          </p:spPr>
          <p:txBody>
            <a:bodyPr/>
            <a:lstStyle/>
            <a:p>
              <a:endParaRPr lang="pt-BR" sz="1200"/>
            </a:p>
          </p:txBody>
        </p:sp>
      </p:grpSp>
      <p:grpSp>
        <p:nvGrpSpPr>
          <p:cNvPr id="21" name="Group 4">
            <a:extLst>
              <a:ext uri="{FF2B5EF4-FFF2-40B4-BE49-F238E27FC236}">
                <a16:creationId xmlns:a16="http://schemas.microsoft.com/office/drawing/2014/main" id="{FB9ABADD-C40A-5049-A9CB-0D19AD5D182A}"/>
              </a:ext>
            </a:extLst>
          </p:cNvPr>
          <p:cNvGrpSpPr/>
          <p:nvPr/>
        </p:nvGrpSpPr>
        <p:grpSpPr>
          <a:xfrm>
            <a:off x="9761536" y="2582167"/>
            <a:ext cx="882197" cy="910575"/>
            <a:chOff x="-75075" y="-99323"/>
            <a:chExt cx="6350000" cy="6350000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701A8B87-94DE-709A-F18C-4EE87393D6ED}"/>
                </a:ext>
              </a:extLst>
            </p:cNvPr>
            <p:cNvSpPr/>
            <p:nvPr/>
          </p:nvSpPr>
          <p:spPr>
            <a:xfrm>
              <a:off x="-75075" y="-99323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  <a:ln w="76200">
              <a:solidFill>
                <a:srgbClr val="151E31"/>
              </a:solidFill>
            </a:ln>
          </p:spPr>
          <p:txBody>
            <a:bodyPr/>
            <a:lstStyle/>
            <a:p>
              <a:endParaRPr lang="pt-BR" sz="1200"/>
            </a:p>
          </p:txBody>
        </p:sp>
      </p:grpSp>
      <p:sp>
        <p:nvSpPr>
          <p:cNvPr id="33" name="Freeform 12">
            <a:extLst>
              <a:ext uri="{FF2B5EF4-FFF2-40B4-BE49-F238E27FC236}">
                <a16:creationId xmlns:a16="http://schemas.microsoft.com/office/drawing/2014/main" id="{B50919AF-6847-DDE1-A401-F33A54B82596}"/>
              </a:ext>
            </a:extLst>
          </p:cNvPr>
          <p:cNvSpPr/>
          <p:nvPr/>
        </p:nvSpPr>
        <p:spPr>
          <a:xfrm rot="16200000">
            <a:off x="4482424" y="3826706"/>
            <a:ext cx="331890" cy="1315709"/>
          </a:xfrm>
          <a:custGeom>
            <a:avLst/>
            <a:gdLst/>
            <a:ahLst/>
            <a:cxnLst/>
            <a:rect l="l" t="t" r="r" b="b"/>
            <a:pathLst>
              <a:path w="1158243" h="3283679">
                <a:moveTo>
                  <a:pt x="0" y="0"/>
                </a:moveTo>
                <a:lnTo>
                  <a:pt x="1158242" y="0"/>
                </a:lnTo>
                <a:lnTo>
                  <a:pt x="1158242" y="3283679"/>
                </a:lnTo>
                <a:lnTo>
                  <a:pt x="0" y="32836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35" name="Freeform 12">
            <a:extLst>
              <a:ext uri="{FF2B5EF4-FFF2-40B4-BE49-F238E27FC236}">
                <a16:creationId xmlns:a16="http://schemas.microsoft.com/office/drawing/2014/main" id="{8F0BDC9A-1E69-F3DF-43C6-C70A65941C3E}"/>
              </a:ext>
            </a:extLst>
          </p:cNvPr>
          <p:cNvSpPr/>
          <p:nvPr/>
        </p:nvSpPr>
        <p:spPr>
          <a:xfrm rot="16200000">
            <a:off x="7143369" y="3815527"/>
            <a:ext cx="331890" cy="1315709"/>
          </a:xfrm>
          <a:custGeom>
            <a:avLst/>
            <a:gdLst/>
            <a:ahLst/>
            <a:cxnLst/>
            <a:rect l="l" t="t" r="r" b="b"/>
            <a:pathLst>
              <a:path w="1158243" h="3283679">
                <a:moveTo>
                  <a:pt x="0" y="0"/>
                </a:moveTo>
                <a:lnTo>
                  <a:pt x="1158242" y="0"/>
                </a:lnTo>
                <a:lnTo>
                  <a:pt x="1158242" y="3283679"/>
                </a:lnTo>
                <a:lnTo>
                  <a:pt x="0" y="32836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38" name="Freeform 12">
            <a:extLst>
              <a:ext uri="{FF2B5EF4-FFF2-40B4-BE49-F238E27FC236}">
                <a16:creationId xmlns:a16="http://schemas.microsoft.com/office/drawing/2014/main" id="{1FCEAF3A-DDF3-64E7-FC86-9CB484F3D75B}"/>
              </a:ext>
            </a:extLst>
          </p:cNvPr>
          <p:cNvSpPr/>
          <p:nvPr/>
        </p:nvSpPr>
        <p:spPr>
          <a:xfrm rot="16200000">
            <a:off x="8662926" y="3815527"/>
            <a:ext cx="331890" cy="1315709"/>
          </a:xfrm>
          <a:custGeom>
            <a:avLst/>
            <a:gdLst/>
            <a:ahLst/>
            <a:cxnLst/>
            <a:rect l="l" t="t" r="r" b="b"/>
            <a:pathLst>
              <a:path w="1158243" h="3283679">
                <a:moveTo>
                  <a:pt x="0" y="0"/>
                </a:moveTo>
                <a:lnTo>
                  <a:pt x="1158242" y="0"/>
                </a:lnTo>
                <a:lnTo>
                  <a:pt x="1158242" y="3283679"/>
                </a:lnTo>
                <a:lnTo>
                  <a:pt x="0" y="32836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41" name="Freeform 12">
            <a:extLst>
              <a:ext uri="{FF2B5EF4-FFF2-40B4-BE49-F238E27FC236}">
                <a16:creationId xmlns:a16="http://schemas.microsoft.com/office/drawing/2014/main" id="{93D57195-247E-0B9D-F20D-E4CFB0CFCF47}"/>
              </a:ext>
            </a:extLst>
          </p:cNvPr>
          <p:cNvSpPr/>
          <p:nvPr/>
        </p:nvSpPr>
        <p:spPr>
          <a:xfrm rot="5400000">
            <a:off x="3013790" y="2370354"/>
            <a:ext cx="331890" cy="1315709"/>
          </a:xfrm>
          <a:custGeom>
            <a:avLst/>
            <a:gdLst/>
            <a:ahLst/>
            <a:cxnLst/>
            <a:rect l="l" t="t" r="r" b="b"/>
            <a:pathLst>
              <a:path w="1158243" h="3283679">
                <a:moveTo>
                  <a:pt x="0" y="0"/>
                </a:moveTo>
                <a:lnTo>
                  <a:pt x="1158242" y="0"/>
                </a:lnTo>
                <a:lnTo>
                  <a:pt x="1158242" y="3283679"/>
                </a:lnTo>
                <a:lnTo>
                  <a:pt x="0" y="32836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42" name="Freeform 12">
            <a:extLst>
              <a:ext uri="{FF2B5EF4-FFF2-40B4-BE49-F238E27FC236}">
                <a16:creationId xmlns:a16="http://schemas.microsoft.com/office/drawing/2014/main" id="{EA202AE6-1F24-A3E2-88CD-0817A7574306}"/>
              </a:ext>
            </a:extLst>
          </p:cNvPr>
          <p:cNvSpPr/>
          <p:nvPr/>
        </p:nvSpPr>
        <p:spPr>
          <a:xfrm rot="5400000">
            <a:off x="4533347" y="2370354"/>
            <a:ext cx="331890" cy="1315709"/>
          </a:xfrm>
          <a:custGeom>
            <a:avLst/>
            <a:gdLst/>
            <a:ahLst/>
            <a:cxnLst/>
            <a:rect l="l" t="t" r="r" b="b"/>
            <a:pathLst>
              <a:path w="1158243" h="3283679">
                <a:moveTo>
                  <a:pt x="0" y="0"/>
                </a:moveTo>
                <a:lnTo>
                  <a:pt x="1158242" y="0"/>
                </a:lnTo>
                <a:lnTo>
                  <a:pt x="1158242" y="3283679"/>
                </a:lnTo>
                <a:lnTo>
                  <a:pt x="0" y="32836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43" name="Freeform 12">
            <a:extLst>
              <a:ext uri="{FF2B5EF4-FFF2-40B4-BE49-F238E27FC236}">
                <a16:creationId xmlns:a16="http://schemas.microsoft.com/office/drawing/2014/main" id="{947F1AF8-3774-1852-E09F-F6122FA46662}"/>
              </a:ext>
            </a:extLst>
          </p:cNvPr>
          <p:cNvSpPr/>
          <p:nvPr/>
        </p:nvSpPr>
        <p:spPr>
          <a:xfrm rot="5400000">
            <a:off x="7143370" y="2370355"/>
            <a:ext cx="331890" cy="1315709"/>
          </a:xfrm>
          <a:custGeom>
            <a:avLst/>
            <a:gdLst/>
            <a:ahLst/>
            <a:cxnLst/>
            <a:rect l="l" t="t" r="r" b="b"/>
            <a:pathLst>
              <a:path w="1158243" h="3283679">
                <a:moveTo>
                  <a:pt x="0" y="0"/>
                </a:moveTo>
                <a:lnTo>
                  <a:pt x="1158242" y="0"/>
                </a:lnTo>
                <a:lnTo>
                  <a:pt x="1158242" y="3283679"/>
                </a:lnTo>
                <a:lnTo>
                  <a:pt x="0" y="32836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44" name="Freeform 12">
            <a:extLst>
              <a:ext uri="{FF2B5EF4-FFF2-40B4-BE49-F238E27FC236}">
                <a16:creationId xmlns:a16="http://schemas.microsoft.com/office/drawing/2014/main" id="{1FFB5B11-0474-8C68-471B-D24A57D5016E}"/>
              </a:ext>
            </a:extLst>
          </p:cNvPr>
          <p:cNvSpPr/>
          <p:nvPr/>
        </p:nvSpPr>
        <p:spPr>
          <a:xfrm rot="5400000">
            <a:off x="8662926" y="2370355"/>
            <a:ext cx="331890" cy="1315709"/>
          </a:xfrm>
          <a:custGeom>
            <a:avLst/>
            <a:gdLst/>
            <a:ahLst/>
            <a:cxnLst/>
            <a:rect l="l" t="t" r="r" b="b"/>
            <a:pathLst>
              <a:path w="1158243" h="3283679">
                <a:moveTo>
                  <a:pt x="0" y="0"/>
                </a:moveTo>
                <a:lnTo>
                  <a:pt x="1158242" y="0"/>
                </a:lnTo>
                <a:lnTo>
                  <a:pt x="1158242" y="3283679"/>
                </a:lnTo>
                <a:lnTo>
                  <a:pt x="0" y="32836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CE04C262-DA1E-799F-1796-58F53C803D6C}"/>
              </a:ext>
            </a:extLst>
          </p:cNvPr>
          <p:cNvSpPr txBox="1"/>
          <p:nvPr/>
        </p:nvSpPr>
        <p:spPr>
          <a:xfrm>
            <a:off x="966680" y="3019251"/>
            <a:ext cx="1524417" cy="347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pt-BR" sz="4400" b="1" dirty="0">
                <a:solidFill>
                  <a:schemeClr val="bg2"/>
                </a:solidFill>
                <a:latin typeface="Lobster Two"/>
              </a:rPr>
              <a:t>1</a:t>
            </a:r>
          </a:p>
        </p:txBody>
      </p:sp>
      <p:sp>
        <p:nvSpPr>
          <p:cNvPr id="48" name="TextBox 19">
            <a:extLst>
              <a:ext uri="{FF2B5EF4-FFF2-40B4-BE49-F238E27FC236}">
                <a16:creationId xmlns:a16="http://schemas.microsoft.com/office/drawing/2014/main" id="{8FEC309E-F024-3704-1EFC-3604D7C0DD37}"/>
              </a:ext>
            </a:extLst>
          </p:cNvPr>
          <p:cNvSpPr txBox="1"/>
          <p:nvPr/>
        </p:nvSpPr>
        <p:spPr>
          <a:xfrm>
            <a:off x="5212867" y="3019251"/>
            <a:ext cx="1524417" cy="347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pt-BR" sz="4400" b="1" dirty="0">
                <a:solidFill>
                  <a:schemeClr val="bg2"/>
                </a:solidFill>
                <a:latin typeface="Lobster Two"/>
              </a:rPr>
              <a:t>2</a:t>
            </a:r>
          </a:p>
        </p:txBody>
      </p:sp>
      <p:sp>
        <p:nvSpPr>
          <p:cNvPr id="49" name="TextBox 19">
            <a:extLst>
              <a:ext uri="{FF2B5EF4-FFF2-40B4-BE49-F238E27FC236}">
                <a16:creationId xmlns:a16="http://schemas.microsoft.com/office/drawing/2014/main" id="{A3C65F2E-9DA2-1DF9-2D31-CAA3504C56E6}"/>
              </a:ext>
            </a:extLst>
          </p:cNvPr>
          <p:cNvSpPr txBox="1"/>
          <p:nvPr/>
        </p:nvSpPr>
        <p:spPr>
          <a:xfrm>
            <a:off x="9454955" y="3019251"/>
            <a:ext cx="1524417" cy="347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pt-BR" sz="4400" b="1" dirty="0">
                <a:solidFill>
                  <a:schemeClr val="bg2"/>
                </a:solidFill>
                <a:latin typeface="Lobster Two"/>
              </a:rPr>
              <a:t>3</a:t>
            </a:r>
          </a:p>
        </p:txBody>
      </p:sp>
      <p:sp>
        <p:nvSpPr>
          <p:cNvPr id="50" name="TextBox 19">
            <a:extLst>
              <a:ext uri="{FF2B5EF4-FFF2-40B4-BE49-F238E27FC236}">
                <a16:creationId xmlns:a16="http://schemas.microsoft.com/office/drawing/2014/main" id="{7E45AB6B-560D-7B59-833E-F0661C3E666E}"/>
              </a:ext>
            </a:extLst>
          </p:cNvPr>
          <p:cNvSpPr txBox="1"/>
          <p:nvPr/>
        </p:nvSpPr>
        <p:spPr>
          <a:xfrm>
            <a:off x="9440424" y="4465818"/>
            <a:ext cx="1524417" cy="347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pt-BR" sz="4400" b="1" dirty="0">
                <a:solidFill>
                  <a:schemeClr val="bg2"/>
                </a:solidFill>
                <a:latin typeface="Lobster Two"/>
              </a:rPr>
              <a:t>4</a:t>
            </a:r>
          </a:p>
        </p:txBody>
      </p:sp>
      <p:sp>
        <p:nvSpPr>
          <p:cNvPr id="51" name="TextBox 19">
            <a:extLst>
              <a:ext uri="{FF2B5EF4-FFF2-40B4-BE49-F238E27FC236}">
                <a16:creationId xmlns:a16="http://schemas.microsoft.com/office/drawing/2014/main" id="{6C23B0E0-A03C-A095-816E-1BCD4459E528}"/>
              </a:ext>
            </a:extLst>
          </p:cNvPr>
          <p:cNvSpPr txBox="1"/>
          <p:nvPr/>
        </p:nvSpPr>
        <p:spPr>
          <a:xfrm>
            <a:off x="5193482" y="4453859"/>
            <a:ext cx="1524417" cy="347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pt-BR" sz="4400" b="1" dirty="0">
                <a:solidFill>
                  <a:schemeClr val="bg2"/>
                </a:solidFill>
                <a:latin typeface="Lobster Two"/>
              </a:rPr>
              <a:t>5</a:t>
            </a:r>
          </a:p>
        </p:txBody>
      </p:sp>
      <p:sp>
        <p:nvSpPr>
          <p:cNvPr id="52" name="TextBox 19">
            <a:extLst>
              <a:ext uri="{FF2B5EF4-FFF2-40B4-BE49-F238E27FC236}">
                <a16:creationId xmlns:a16="http://schemas.microsoft.com/office/drawing/2014/main" id="{DB40856F-B9F7-81A0-13DC-DA4B9A23E30F}"/>
              </a:ext>
            </a:extLst>
          </p:cNvPr>
          <p:cNvSpPr txBox="1"/>
          <p:nvPr/>
        </p:nvSpPr>
        <p:spPr>
          <a:xfrm>
            <a:off x="946540" y="4453859"/>
            <a:ext cx="1524417" cy="347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pt-BR" sz="4400" b="1" dirty="0">
                <a:solidFill>
                  <a:schemeClr val="bg2"/>
                </a:solidFill>
                <a:latin typeface="Lobster Two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49942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CEDCE8-9ED9-8E2A-F119-E372005D1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lgoritmos de IA - Iberdrola">
            <a:extLst>
              <a:ext uri="{FF2B5EF4-FFF2-40B4-BE49-F238E27FC236}">
                <a16:creationId xmlns:a16="http://schemas.microsoft.com/office/drawing/2014/main" id="{08E59247-7A41-761F-9C8F-466D1CE69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7" name="Rectangle 512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E0648-24E5-A5DE-40FE-41F3FF1C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pt-BR" sz="3600" b="1" dirty="0">
                <a:solidFill>
                  <a:schemeClr val="bg2"/>
                </a:solidFill>
              </a:rPr>
              <a:t>Implementação dos algoritmos do circuito equivalente do motor</a:t>
            </a:r>
            <a:endParaRPr lang="en-US" sz="3600" b="1" dirty="0">
              <a:solidFill>
                <a:schemeClr val="bg2"/>
              </a:solidFill>
            </a:endParaRPr>
          </a:p>
        </p:txBody>
      </p:sp>
      <p:cxnSp>
        <p:nvCxnSpPr>
          <p:cNvPr id="5129" name="Straight Connector 512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1" name="Straight Connector 513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7D5C5FD-A394-75B9-2CCE-BD8E6619A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A4C24F-6A2D-47EC-B2ED-0889A7545CD2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35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EE396-42D4-FE9C-B2B5-69A8FDB4C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831" y="300830"/>
            <a:ext cx="10062369" cy="1325563"/>
          </a:xfrm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Estrutura da programação do aplicativo</a:t>
            </a:r>
          </a:p>
        </p:txBody>
      </p:sp>
      <p:pic>
        <p:nvPicPr>
          <p:cNvPr id="3074" name="Picture 2" descr="What is Python Coding? | Juni Learning">
            <a:extLst>
              <a:ext uri="{FF2B5EF4-FFF2-40B4-BE49-F238E27FC236}">
                <a16:creationId xmlns:a16="http://schemas.microsoft.com/office/drawing/2014/main" id="{DDF7AACF-120C-DEA6-6367-88330B7245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314" y="2139418"/>
            <a:ext cx="2848769" cy="284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ML, CSS, and JS as a Framework - Knoldus | Knoldus Blogs | UI">
            <a:extLst>
              <a:ext uri="{FF2B5EF4-FFF2-40B4-BE49-F238E27FC236}">
                <a16:creationId xmlns:a16="http://schemas.microsoft.com/office/drawing/2014/main" id="{94D8D23B-4740-A777-F714-DDC44D973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4" t="4266" r="24479" b="9955"/>
          <a:stretch/>
        </p:blipFill>
        <p:spPr bwMode="auto">
          <a:xfrm>
            <a:off x="819397" y="2139417"/>
            <a:ext cx="3479800" cy="284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QL Database | Custom software | Netgen">
            <a:extLst>
              <a:ext uri="{FF2B5EF4-FFF2-40B4-BE49-F238E27FC236}">
                <a16:creationId xmlns:a16="http://schemas.microsoft.com/office/drawing/2014/main" id="{7CF45517-21B1-B190-ED0F-7C6E4823B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111" y="2139417"/>
            <a:ext cx="2848770" cy="284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B2DA0B2A-E0BE-AD4E-CE06-ADF44DFB8E1D}"/>
              </a:ext>
            </a:extLst>
          </p:cNvPr>
          <p:cNvSpPr txBox="1">
            <a:spLocks/>
          </p:cNvSpPr>
          <p:nvPr/>
        </p:nvSpPr>
        <p:spPr>
          <a:xfrm>
            <a:off x="1850282" y="4757602"/>
            <a:ext cx="1866900" cy="1108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>
                <a:solidFill>
                  <a:schemeClr val="bg2"/>
                </a:solidFill>
              </a:rPr>
              <a:t>FRONT-END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F5CBB8C-E3CC-D5B0-EFBD-FC2C4DF6FF3A}"/>
              </a:ext>
            </a:extLst>
          </p:cNvPr>
          <p:cNvSpPr txBox="1">
            <a:spLocks/>
          </p:cNvSpPr>
          <p:nvPr/>
        </p:nvSpPr>
        <p:spPr>
          <a:xfrm>
            <a:off x="5552329" y="4757601"/>
            <a:ext cx="1644650" cy="1108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>
                <a:solidFill>
                  <a:schemeClr val="bg2"/>
                </a:solidFill>
              </a:rPr>
              <a:t>BACK-END</a:t>
            </a:r>
            <a:endParaRPr lang="pt-BR" sz="2000" dirty="0">
              <a:solidFill>
                <a:schemeClr val="bg2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5ED690-F2A3-7E5D-A766-F1BE6706BD97}"/>
              </a:ext>
            </a:extLst>
          </p:cNvPr>
          <p:cNvSpPr txBox="1">
            <a:spLocks/>
          </p:cNvSpPr>
          <p:nvPr/>
        </p:nvSpPr>
        <p:spPr>
          <a:xfrm>
            <a:off x="8236200" y="4901101"/>
            <a:ext cx="3006528" cy="1108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solidFill>
                  <a:schemeClr val="bg2"/>
                </a:solidFill>
              </a:rPr>
              <a:t>Gestão de bancos de dados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BFDBAD-FEE9-44C9-7A91-B31E38048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1002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669EB-125D-C0E7-D581-FE7DF3520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DA057D0-8E99-29DF-F4B6-1E2582D4FAA5}"/>
              </a:ext>
            </a:extLst>
          </p:cNvPr>
          <p:cNvSpPr/>
          <p:nvPr/>
        </p:nvSpPr>
        <p:spPr>
          <a:xfrm>
            <a:off x="8898466" y="5058503"/>
            <a:ext cx="2322299" cy="140156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2014BE4-83D6-6543-8468-91CD141B80C0}"/>
              </a:ext>
            </a:extLst>
          </p:cNvPr>
          <p:cNvSpPr/>
          <p:nvPr/>
        </p:nvSpPr>
        <p:spPr>
          <a:xfrm>
            <a:off x="4645086" y="5058503"/>
            <a:ext cx="3006567" cy="140156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092B9A-5136-A1AE-67D5-E81630014066}"/>
              </a:ext>
            </a:extLst>
          </p:cNvPr>
          <p:cNvSpPr/>
          <p:nvPr/>
        </p:nvSpPr>
        <p:spPr>
          <a:xfrm>
            <a:off x="400083" y="5058503"/>
            <a:ext cx="3111312" cy="1401564"/>
          </a:xfrm>
          <a:prstGeom prst="roundRect">
            <a:avLst>
              <a:gd name="adj" fmla="val 10000"/>
            </a:avLst>
          </a:prstGeom>
          <a:solidFill>
            <a:schemeClr val="tx2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FB4CFD-3EA1-3E7D-352B-CB4A09269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993" y="-104415"/>
            <a:ext cx="9336014" cy="1325563"/>
          </a:xfrm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Metodologia para simulação do motor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FEFEC2-009A-2676-0747-159978A66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992" y="436324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1200" dirty="0">
                <a:solidFill>
                  <a:schemeClr val="bg2"/>
                </a:solidFill>
              </a:rPr>
              <a:t>Circuito equivalente do motor de indução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04DEEF-728A-B7A5-217F-01E1ED4F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8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2598D895-AFCB-71B2-E312-49AE20841DF7}"/>
                  </a:ext>
                </a:extLst>
              </p:cNvPr>
              <p:cNvSpPr txBox="1"/>
              <p:nvPr/>
            </p:nvSpPr>
            <p:spPr>
              <a:xfrm>
                <a:off x="4520292" y="5124822"/>
                <a:ext cx="3151414" cy="697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𝑓𝑎𝑠𝑒</m:t>
                              </m:r>
                            </m:sub>
                          </m:sSub>
                          <m: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𝑚𝑎𝑔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𝑚𝑎𝑔</m:t>
                              </m:r>
                            </m:sub>
                          </m:sSub>
                          <m: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2598D895-AFCB-71B2-E312-49AE20841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292" y="5124822"/>
                <a:ext cx="3151414" cy="6974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>
            <a:extLst>
              <a:ext uri="{FF2B5EF4-FFF2-40B4-BE49-F238E27FC236}">
                <a16:creationId xmlns:a16="http://schemas.microsoft.com/office/drawing/2014/main" id="{C27FCD80-2E67-D1EC-F68B-A464C844DA1C}"/>
              </a:ext>
            </a:extLst>
          </p:cNvPr>
          <p:cNvSpPr txBox="1"/>
          <p:nvPr/>
        </p:nvSpPr>
        <p:spPr>
          <a:xfrm>
            <a:off x="8981379" y="5989875"/>
            <a:ext cx="215647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050" dirty="0">
                <a:solidFill>
                  <a:schemeClr val="bg2"/>
                </a:solidFill>
              </a:rPr>
              <a:t>Equação para a reatância de magnetização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CAB1DD4-9677-438C-7FF8-8396526F85F3}"/>
                  </a:ext>
                </a:extLst>
              </p:cNvPr>
              <p:cNvSpPr txBox="1"/>
              <p:nvPr/>
            </p:nvSpPr>
            <p:spPr>
              <a:xfrm>
                <a:off x="296949" y="5175316"/>
                <a:ext cx="3151414" cy="706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pt-BR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)∗</m:t>
                              </m:r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𝑚𝑎𝑔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𝑚𝑎𝑔</m:t>
                              </m:r>
                            </m:sub>
                          </m:sSub>
                          <m:r>
                            <a:rPr lang="pt-BR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pt-BR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CAB1DD4-9677-438C-7FF8-8396526F8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49" y="5175316"/>
                <a:ext cx="3151414" cy="706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A3FE3AB-C4E7-71FC-D77E-9B9946A26B11}"/>
                  </a:ext>
                </a:extLst>
              </p:cNvPr>
              <p:cNvSpPr txBox="1"/>
              <p:nvPr/>
            </p:nvSpPr>
            <p:spPr>
              <a:xfrm>
                <a:off x="7776447" y="4796436"/>
                <a:ext cx="4494924" cy="1132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pt-BR" sz="200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𝑚𝑎𝑔</m:t>
                          </m:r>
                        </m:sub>
                      </m:sSub>
                      <m:r>
                        <a:rPr lang="pt-BR" sz="16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pt-BR" sz="16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𝑙𝑖𝑛h𝑎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BR" sz="160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1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pt-BR" sz="16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1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𝑣𝑎𝑧𝑖𝑜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A3FE3AB-C4E7-71FC-D77E-9B9946A26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447" y="4796436"/>
                <a:ext cx="4494924" cy="11326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114E58DA-7890-B101-F0F9-E7673552CBA5}"/>
              </a:ext>
            </a:extLst>
          </p:cNvPr>
          <p:cNvSpPr txBox="1"/>
          <p:nvPr/>
        </p:nvSpPr>
        <p:spPr>
          <a:xfrm>
            <a:off x="4809776" y="5918848"/>
            <a:ext cx="27432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100" dirty="0">
                <a:solidFill>
                  <a:schemeClr val="bg2"/>
                </a:solidFill>
              </a:rPr>
              <a:t>Equação para a tensão equivalente de Thévenin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F92492D-C103-B819-AB84-CB3E6BBDA466}"/>
              </a:ext>
            </a:extLst>
          </p:cNvPr>
          <p:cNvSpPr txBox="1"/>
          <p:nvPr/>
        </p:nvSpPr>
        <p:spPr>
          <a:xfrm>
            <a:off x="501056" y="5930119"/>
            <a:ext cx="27432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100" dirty="0">
                <a:solidFill>
                  <a:schemeClr val="bg2"/>
                </a:solidFill>
              </a:rPr>
              <a:t>Equação para a impedância equivalente de Thévenin</a:t>
            </a:r>
          </a:p>
        </p:txBody>
      </p:sp>
      <p:pic>
        <p:nvPicPr>
          <p:cNvPr id="14" name="Imagem 13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7FD19D68-7737-849C-3B2D-26B1F6036B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46" y="1055616"/>
            <a:ext cx="6977107" cy="31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3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1" grpId="0" animBg="1"/>
      <p:bldP spid="17" grpId="0"/>
      <p:bldP spid="18" grpId="0"/>
      <p:bldP spid="4" grpId="0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AEA0A-B441-4087-4B68-B73C359E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" y="263252"/>
            <a:ext cx="12050486" cy="1325563"/>
          </a:xfrm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Algoritmo para o modelo equivalente de Thévenin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D8B916-88B1-14B4-68ED-9B92F54E3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4206"/>
            <a:ext cx="10515600" cy="2207360"/>
          </a:xfrm>
        </p:spPr>
        <p:txBody>
          <a:bodyPr/>
          <a:lstStyle/>
          <a:p>
            <a:pPr marL="0" indent="0" algn="just">
              <a:buNone/>
            </a:pPr>
            <a:r>
              <a:rPr lang="pt-BR" sz="2800" dirty="0">
                <a:solidFill>
                  <a:schemeClr val="bg2"/>
                </a:solidFill>
              </a:rPr>
              <a:t>No script apresentado na figura abaixo, são estabelecidas as equações do modelo equivalente de Thévenin para a análise do motor.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62AD9E8-1513-6DBB-AD4A-BEE42CC8D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C24F-6A2D-47EC-B2ED-0889A7545CD2}" type="slidenum">
              <a:rPr lang="pt-BR" smtClean="0"/>
              <a:t>9</a:t>
            </a:fld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A569B6A-F285-AA88-78AF-AAFAE111925B}"/>
              </a:ext>
            </a:extLst>
          </p:cNvPr>
          <p:cNvSpPr txBox="1"/>
          <p:nvPr/>
        </p:nvSpPr>
        <p:spPr>
          <a:xfrm>
            <a:off x="2122156" y="5456122"/>
            <a:ext cx="8241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/>
                </a:solidFill>
              </a:rPr>
              <a:t>Algoritmo para modelo equivalente de Thévenin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C45CAF-1EA4-B34D-2294-21E6FF4AD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650" y="3777399"/>
            <a:ext cx="10326647" cy="15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215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a 21">
      <a:dk1>
        <a:sysClr val="windowText" lastClr="000000"/>
      </a:dk1>
      <a:lt1>
        <a:srgbClr val="0E2841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</TotalTime>
  <Words>2835</Words>
  <Application>Microsoft Office PowerPoint</Application>
  <PresentationFormat>Widescreen</PresentationFormat>
  <Paragraphs>468</Paragraphs>
  <Slides>40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7" baseType="lpstr">
      <vt:lpstr>Aptos</vt:lpstr>
      <vt:lpstr>Aptos Display</vt:lpstr>
      <vt:lpstr>Arial</vt:lpstr>
      <vt:lpstr>Calibri</vt:lpstr>
      <vt:lpstr>Cambria Math</vt:lpstr>
      <vt:lpstr>Lobster Two</vt:lpstr>
      <vt:lpstr>Tema do Office</vt:lpstr>
      <vt:lpstr>Apresentação do PowerPoint</vt:lpstr>
      <vt:lpstr>Introdução</vt:lpstr>
      <vt:lpstr>Apresentação do PowerPoint</vt:lpstr>
      <vt:lpstr>Apresentação do PowerPoint</vt:lpstr>
      <vt:lpstr>Apresentação do PowerPoint</vt:lpstr>
      <vt:lpstr>Implementação dos algoritmos do circuito equivalente do motor</vt:lpstr>
      <vt:lpstr>Estrutura da programação do aplicativo</vt:lpstr>
      <vt:lpstr>Metodologia para simulação do motor</vt:lpstr>
      <vt:lpstr>Algoritmo para o modelo equivalente de Thévenin</vt:lpstr>
      <vt:lpstr>Definição para o escalonamento do escorregamento</vt:lpstr>
      <vt:lpstr>Algoritmo para o escalonamento do escorregamento</vt:lpstr>
      <vt:lpstr>Definição para as condições de partida e tensão inicial de linha</vt:lpstr>
      <vt:lpstr>Algoritmo para as condições de partida e tensão inicial de linha</vt:lpstr>
      <vt:lpstr>Definição para a corrente do estator e corrente do rotor em função do escorregamento</vt:lpstr>
      <vt:lpstr>Algoritmo para a corrente do estator e corrente rotor em função do escorregamento</vt:lpstr>
      <vt:lpstr>Definição para o comportamento das potências em função do escorregamento</vt:lpstr>
      <vt:lpstr>Algoritmo para o comportamento das potências em função do escorregamento</vt:lpstr>
      <vt:lpstr>Definição para o comportamento do torque em função do escorregamento</vt:lpstr>
      <vt:lpstr>Algoritmo para o comportamento do torque em função do escorregamento</vt:lpstr>
      <vt:lpstr>Definição para o comportamento dinâmico das impedâncias do rotor com dupla gaiola</vt:lpstr>
      <vt:lpstr>Algoritmo para o comportamento dinâmico das impedâncias do rotor com dupla gaiola</vt:lpstr>
      <vt:lpstr>Definição para as curvas para simulação da carga mecânica</vt:lpstr>
      <vt:lpstr>Algoritmo para as curvas para simulação da carga mecânica</vt:lpstr>
      <vt:lpstr>Definição para a determinação do tempo de aceleração do motor</vt:lpstr>
      <vt:lpstr>Algoritmo para a determinação do tempo de aceleração do motor</vt:lpstr>
      <vt:lpstr>Avaliação do Aplicativo Desenvolvido</vt:lpstr>
      <vt:lpstr>Metodologia para Simulação para Avaliação do Aplicativo</vt:lpstr>
      <vt:lpstr>Motor de 60HP e 1800RPM</vt:lpstr>
      <vt:lpstr>Motor de 75HP e 1800RPM</vt:lpstr>
      <vt:lpstr>Motor de 150HP e 1200RPM</vt:lpstr>
      <vt:lpstr>Motor de 300HP e 1800RPM</vt:lpstr>
      <vt:lpstr>Motor de 350HP e 1200RPM</vt:lpstr>
      <vt:lpstr>Análise do comportamento da corrente e conjugado dos motores</vt:lpstr>
      <vt:lpstr>Avaliação do tempo de aceleração</vt:lpstr>
      <vt:lpstr>Avaliação do tempo de aceleração</vt:lpstr>
      <vt:lpstr>Tutorial do Aplicativo</vt:lpstr>
      <vt:lpstr>Conclusões Finais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Nycolas eduardo</dc:creator>
  <cp:lastModifiedBy>Nycolas eduardo</cp:lastModifiedBy>
  <cp:revision>118</cp:revision>
  <dcterms:created xsi:type="dcterms:W3CDTF">2025-03-04T02:31:06Z</dcterms:created>
  <dcterms:modified xsi:type="dcterms:W3CDTF">2025-03-13T19:26:44Z</dcterms:modified>
</cp:coreProperties>
</file>